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10" r:id="rId3"/>
    <p:sldId id="308" r:id="rId4"/>
    <p:sldId id="309" r:id="rId5"/>
    <p:sldId id="311" r:id="rId6"/>
    <p:sldId id="313" r:id="rId7"/>
    <p:sldId id="317" r:id="rId8"/>
    <p:sldId id="319" r:id="rId9"/>
    <p:sldId id="320" r:id="rId10"/>
    <p:sldId id="315" r:id="rId11"/>
    <p:sldId id="316" r:id="rId12"/>
    <p:sldId id="314" r:id="rId13"/>
    <p:sldId id="321" r:id="rId14"/>
    <p:sldId id="327" r:id="rId15"/>
    <p:sldId id="322" r:id="rId16"/>
    <p:sldId id="328" r:id="rId17"/>
    <p:sldId id="329" r:id="rId18"/>
    <p:sldId id="330" r:id="rId19"/>
    <p:sldId id="323" r:id="rId20"/>
    <p:sldId id="331" r:id="rId21"/>
    <p:sldId id="332" r:id="rId22"/>
    <p:sldId id="324" r:id="rId23"/>
    <p:sldId id="333" r:id="rId24"/>
    <p:sldId id="325" r:id="rId25"/>
    <p:sldId id="334" r:id="rId26"/>
    <p:sldId id="335" r:id="rId27"/>
    <p:sldId id="336" r:id="rId28"/>
    <p:sldId id="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F33541-5E58-43C3-A2D8-8288F878A3DB}">
          <p14:sldIdLst>
            <p14:sldId id="256"/>
            <p14:sldId id="310"/>
            <p14:sldId id="308"/>
            <p14:sldId id="309"/>
            <p14:sldId id="311"/>
            <p14:sldId id="313"/>
            <p14:sldId id="317"/>
            <p14:sldId id="319"/>
            <p14:sldId id="320"/>
            <p14:sldId id="315"/>
            <p14:sldId id="316"/>
            <p14:sldId id="314"/>
            <p14:sldId id="321"/>
            <p14:sldId id="327"/>
            <p14:sldId id="322"/>
            <p14:sldId id="328"/>
            <p14:sldId id="329"/>
            <p14:sldId id="330"/>
            <p14:sldId id="323"/>
            <p14:sldId id="331"/>
            <p14:sldId id="332"/>
            <p14:sldId id="324"/>
            <p14:sldId id="333"/>
            <p14:sldId id="325"/>
            <p14:sldId id="334"/>
            <p14:sldId id="335"/>
            <p14:sldId id="336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B6AF"/>
    <a:srgbClr val="D9D7D0"/>
    <a:srgbClr val="FF9ED3"/>
    <a:srgbClr val="AFAFAF"/>
    <a:srgbClr val="04ABFD"/>
    <a:srgbClr val="C50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12" autoAdjust="0"/>
    <p:restoredTop sz="96433"/>
  </p:normalViewPr>
  <p:slideViewPr>
    <p:cSldViewPr snapToGrid="0">
      <p:cViewPr varScale="1">
        <p:scale>
          <a:sx n="138" d="100"/>
          <a:sy n="138" d="100"/>
        </p:scale>
        <p:origin x="19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AB296-C70E-40F1-B507-D2D143AD6EB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078BF-40EC-41E1-9B62-3081DB120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15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2892C-D9C7-4A81-A07C-60131499A005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A37F7-1A90-4E51-A507-1AEFE7B69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54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672" y="3896000"/>
            <a:ext cx="9144000" cy="646331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672" y="4550000"/>
            <a:ext cx="9144000" cy="544444"/>
          </a:xfrm>
        </p:spPr>
        <p:txBody>
          <a:bodyPr lIns="0" rIns="0">
            <a:sp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Freeform 8"/>
          <p:cNvSpPr/>
          <p:nvPr userDrawn="1"/>
        </p:nvSpPr>
        <p:spPr>
          <a:xfrm rot="5400000" flipV="1">
            <a:off x="5669239" y="334235"/>
            <a:ext cx="3262179" cy="9783338"/>
          </a:xfrm>
          <a:custGeom>
            <a:avLst/>
            <a:gdLst>
              <a:gd name="connsiteX0" fmla="*/ 4713115 w 4713115"/>
              <a:gd name="connsiteY0" fmla="*/ 9144002 h 9144002"/>
              <a:gd name="connsiteX1" fmla="*/ 4713115 w 4713115"/>
              <a:gd name="connsiteY1" fmla="*/ 0 h 9144002"/>
              <a:gd name="connsiteX2" fmla="*/ 3053915 w 4713115"/>
              <a:gd name="connsiteY2" fmla="*/ 0 h 9144002"/>
              <a:gd name="connsiteX3" fmla="*/ 0 w 4713115"/>
              <a:gd name="connsiteY3" fmla="*/ 9144002 h 9144002"/>
              <a:gd name="connsiteX0" fmla="*/ 2914983 w 4713115"/>
              <a:gd name="connsiteY0" fmla="*/ 9127277 h 9144002"/>
              <a:gd name="connsiteX1" fmla="*/ 4713115 w 4713115"/>
              <a:gd name="connsiteY1" fmla="*/ 0 h 9144002"/>
              <a:gd name="connsiteX2" fmla="*/ 3053915 w 4713115"/>
              <a:gd name="connsiteY2" fmla="*/ 0 h 9144002"/>
              <a:gd name="connsiteX3" fmla="*/ 0 w 4713115"/>
              <a:gd name="connsiteY3" fmla="*/ 9144002 h 9144002"/>
              <a:gd name="connsiteX4" fmla="*/ 2914983 w 4713115"/>
              <a:gd name="connsiteY4" fmla="*/ 9127277 h 9144002"/>
              <a:gd name="connsiteX0" fmla="*/ 2914983 w 3065524"/>
              <a:gd name="connsiteY0" fmla="*/ 9144004 h 9160729"/>
              <a:gd name="connsiteX1" fmla="*/ 3065524 w 3065524"/>
              <a:gd name="connsiteY1" fmla="*/ 0 h 9160729"/>
              <a:gd name="connsiteX2" fmla="*/ 3053915 w 3065524"/>
              <a:gd name="connsiteY2" fmla="*/ 16727 h 9160729"/>
              <a:gd name="connsiteX3" fmla="*/ 0 w 3065524"/>
              <a:gd name="connsiteY3" fmla="*/ 9160729 h 9160729"/>
              <a:gd name="connsiteX4" fmla="*/ 2914983 w 3065524"/>
              <a:gd name="connsiteY4" fmla="*/ 9144004 h 9160729"/>
              <a:gd name="connsiteX0" fmla="*/ 2914983 w 3065524"/>
              <a:gd name="connsiteY0" fmla="*/ 9144004 h 9160729"/>
              <a:gd name="connsiteX1" fmla="*/ 3065524 w 3065524"/>
              <a:gd name="connsiteY1" fmla="*/ 0 h 9160729"/>
              <a:gd name="connsiteX2" fmla="*/ 2142302 w 3065524"/>
              <a:gd name="connsiteY2" fmla="*/ 2726474 h 9160729"/>
              <a:gd name="connsiteX3" fmla="*/ 0 w 3065524"/>
              <a:gd name="connsiteY3" fmla="*/ 9160729 h 9160729"/>
              <a:gd name="connsiteX4" fmla="*/ 2914983 w 3065524"/>
              <a:gd name="connsiteY4" fmla="*/ 9144004 h 9160729"/>
              <a:gd name="connsiteX0" fmla="*/ 2914983 w 2914983"/>
              <a:gd name="connsiteY0" fmla="*/ 7320779 h 7337504"/>
              <a:gd name="connsiteX1" fmla="*/ 2446631 w 2914983"/>
              <a:gd name="connsiteY1" fmla="*/ 0 h 7337504"/>
              <a:gd name="connsiteX2" fmla="*/ 2142302 w 2914983"/>
              <a:gd name="connsiteY2" fmla="*/ 903249 h 7337504"/>
              <a:gd name="connsiteX3" fmla="*/ 0 w 2914983"/>
              <a:gd name="connsiteY3" fmla="*/ 7337504 h 7337504"/>
              <a:gd name="connsiteX4" fmla="*/ 2914983 w 2914983"/>
              <a:gd name="connsiteY4" fmla="*/ 7320779 h 7337504"/>
              <a:gd name="connsiteX0" fmla="*/ 2505176 w 2505176"/>
              <a:gd name="connsiteY0" fmla="*/ 7320779 h 7337504"/>
              <a:gd name="connsiteX1" fmla="*/ 2446631 w 2505176"/>
              <a:gd name="connsiteY1" fmla="*/ 0 h 7337504"/>
              <a:gd name="connsiteX2" fmla="*/ 2142302 w 2505176"/>
              <a:gd name="connsiteY2" fmla="*/ 903249 h 7337504"/>
              <a:gd name="connsiteX3" fmla="*/ 0 w 2505176"/>
              <a:gd name="connsiteY3" fmla="*/ 7337504 h 7337504"/>
              <a:gd name="connsiteX4" fmla="*/ 2505176 w 2505176"/>
              <a:gd name="connsiteY4" fmla="*/ 7320779 h 7337504"/>
              <a:gd name="connsiteX0" fmla="*/ 2446634 w 2446634"/>
              <a:gd name="connsiteY0" fmla="*/ 7304054 h 7337504"/>
              <a:gd name="connsiteX1" fmla="*/ 2446631 w 2446634"/>
              <a:gd name="connsiteY1" fmla="*/ 0 h 7337504"/>
              <a:gd name="connsiteX2" fmla="*/ 2142302 w 2446634"/>
              <a:gd name="connsiteY2" fmla="*/ 903249 h 7337504"/>
              <a:gd name="connsiteX3" fmla="*/ 0 w 2446634"/>
              <a:gd name="connsiteY3" fmla="*/ 7337504 h 7337504"/>
              <a:gd name="connsiteX4" fmla="*/ 2446634 w 2446634"/>
              <a:gd name="connsiteY4" fmla="*/ 7304054 h 733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6634" h="7337504">
                <a:moveTo>
                  <a:pt x="2446634" y="7304054"/>
                </a:moveTo>
                <a:cubicBezTo>
                  <a:pt x="2446633" y="4869369"/>
                  <a:pt x="2446632" y="2434685"/>
                  <a:pt x="2446631" y="0"/>
                </a:cubicBezTo>
                <a:lnTo>
                  <a:pt x="2142302" y="903249"/>
                </a:lnTo>
                <a:lnTo>
                  <a:pt x="0" y="7337504"/>
                </a:lnTo>
                <a:lnTo>
                  <a:pt x="2446634" y="7304054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575672" y="5337129"/>
            <a:ext cx="9144000" cy="509691"/>
          </a:xfrm>
        </p:spPr>
        <p:txBody>
          <a:bodyPr lIns="0" rIns="0">
            <a:spAutoFit/>
          </a:bodyPr>
          <a:lstStyle>
            <a:lvl1pPr>
              <a:defRPr>
                <a:solidFill>
                  <a:schemeClr val="accent4"/>
                </a:solidFill>
                <a:latin typeface="Garamond" panose="02020404030301010803" pitchFamily="18" charset="0"/>
              </a:defRPr>
            </a:lvl1pPr>
            <a:lvl2pPr>
              <a:defRPr>
                <a:solidFill>
                  <a:schemeClr val="accent4"/>
                </a:solidFill>
                <a:latin typeface="Garamond" panose="02020404030301010803" pitchFamily="18" charset="0"/>
              </a:defRPr>
            </a:lvl2pPr>
            <a:lvl3pPr>
              <a:defRPr>
                <a:solidFill>
                  <a:schemeClr val="accent4"/>
                </a:solidFill>
                <a:latin typeface="Garamond" panose="02020404030301010803" pitchFamily="18" charset="0"/>
              </a:defRPr>
            </a:lvl3pPr>
            <a:lvl4pPr>
              <a:defRPr>
                <a:solidFill>
                  <a:schemeClr val="accent4"/>
                </a:solidFill>
                <a:latin typeface="Garamond" panose="02020404030301010803" pitchFamily="18" charset="0"/>
              </a:defRPr>
            </a:lvl4pPr>
            <a:lvl5pPr>
              <a:defRPr>
                <a:solidFill>
                  <a:schemeClr val="accent4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reeform 7"/>
          <p:cNvSpPr/>
          <p:nvPr userDrawn="1"/>
        </p:nvSpPr>
        <p:spPr>
          <a:xfrm flipV="1">
            <a:off x="10409503" y="-1"/>
            <a:ext cx="1782495" cy="5337130"/>
          </a:xfrm>
          <a:custGeom>
            <a:avLst/>
            <a:gdLst>
              <a:gd name="connsiteX0" fmla="*/ 0 w 1573014"/>
              <a:gd name="connsiteY0" fmla="*/ 4709905 h 4709905"/>
              <a:gd name="connsiteX1" fmla="*/ 1573014 w 1573014"/>
              <a:gd name="connsiteY1" fmla="*/ 4709905 h 4709905"/>
              <a:gd name="connsiteX2" fmla="*/ 1573014 w 1573014"/>
              <a:gd name="connsiteY2" fmla="*/ 0 h 470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3014" h="4709905">
                <a:moveTo>
                  <a:pt x="0" y="4709905"/>
                </a:moveTo>
                <a:lnTo>
                  <a:pt x="1573014" y="4709905"/>
                </a:lnTo>
                <a:lnTo>
                  <a:pt x="1573014" y="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12" y="554100"/>
            <a:ext cx="2641600" cy="64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8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Name of Initiative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7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Name of Initiative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 rot="10800000" flipV="1">
            <a:off x="0" y="2122400"/>
            <a:ext cx="1463201" cy="4381103"/>
          </a:xfrm>
          <a:custGeom>
            <a:avLst/>
            <a:gdLst>
              <a:gd name="connsiteX0" fmla="*/ 1463201 w 1463201"/>
              <a:gd name="connsiteY0" fmla="*/ 0 h 4381103"/>
              <a:gd name="connsiteX1" fmla="*/ 0 w 1463201"/>
              <a:gd name="connsiteY1" fmla="*/ 4381103 h 4381103"/>
              <a:gd name="connsiteX2" fmla="*/ 1463201 w 1463201"/>
              <a:gd name="connsiteY2" fmla="*/ 4381103 h 43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201" h="4381103">
                <a:moveTo>
                  <a:pt x="1463201" y="0"/>
                </a:moveTo>
                <a:lnTo>
                  <a:pt x="0" y="4381103"/>
                </a:lnTo>
                <a:lnTo>
                  <a:pt x="1463201" y="4381103"/>
                </a:lnTo>
                <a:close/>
              </a:path>
            </a:pathLst>
          </a:cu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 rot="5400000" flipV="1">
            <a:off x="3910865" y="-1777629"/>
            <a:ext cx="4370271" cy="12191998"/>
          </a:xfrm>
          <a:custGeom>
            <a:avLst/>
            <a:gdLst>
              <a:gd name="connsiteX0" fmla="*/ 0 w 3277705"/>
              <a:gd name="connsiteY0" fmla="*/ 9144003 h 9144003"/>
              <a:gd name="connsiteX1" fmla="*/ 3277705 w 3277705"/>
              <a:gd name="connsiteY1" fmla="*/ 9144003 h 9144003"/>
              <a:gd name="connsiteX2" fmla="*/ 3277704 w 3277705"/>
              <a:gd name="connsiteY2" fmla="*/ 0 h 9144003"/>
              <a:gd name="connsiteX3" fmla="*/ 3053915 w 3277705"/>
              <a:gd name="connsiteY3" fmla="*/ 0 h 914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7705" h="9144003">
                <a:moveTo>
                  <a:pt x="0" y="9144003"/>
                </a:moveTo>
                <a:lnTo>
                  <a:pt x="3277705" y="9144003"/>
                </a:lnTo>
                <a:lnTo>
                  <a:pt x="3277704" y="0"/>
                </a:lnTo>
                <a:lnTo>
                  <a:pt x="3053915" y="0"/>
                </a:lnTo>
                <a:close/>
              </a:path>
            </a:pathLst>
          </a:cu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126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ground Only: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 rot="16200000" flipV="1">
            <a:off x="3766429" y="-3766429"/>
            <a:ext cx="4659141" cy="12191999"/>
          </a:xfrm>
          <a:custGeom>
            <a:avLst/>
            <a:gdLst>
              <a:gd name="connsiteX0" fmla="*/ 0 w 4659141"/>
              <a:gd name="connsiteY0" fmla="*/ 12191999 h 12191999"/>
              <a:gd name="connsiteX1" fmla="*/ 4659141 w 4659141"/>
              <a:gd name="connsiteY1" fmla="*/ 12191999 h 12191999"/>
              <a:gd name="connsiteX2" fmla="*/ 4659141 w 4659141"/>
              <a:gd name="connsiteY2" fmla="*/ 0 h 12191999"/>
              <a:gd name="connsiteX3" fmla="*/ 4071885 w 4659141"/>
              <a:gd name="connsiteY3" fmla="*/ 0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141" h="12191999">
                <a:moveTo>
                  <a:pt x="0" y="12191999"/>
                </a:moveTo>
                <a:lnTo>
                  <a:pt x="4659141" y="12191999"/>
                </a:lnTo>
                <a:lnTo>
                  <a:pt x="4659141" y="0"/>
                </a:lnTo>
                <a:lnTo>
                  <a:pt x="4071885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Freeform 4"/>
          <p:cNvSpPr/>
          <p:nvPr userDrawn="1"/>
        </p:nvSpPr>
        <p:spPr>
          <a:xfrm flipV="1">
            <a:off x="10618986" y="0"/>
            <a:ext cx="1573014" cy="4709905"/>
          </a:xfrm>
          <a:custGeom>
            <a:avLst/>
            <a:gdLst>
              <a:gd name="connsiteX0" fmla="*/ 0 w 1573014"/>
              <a:gd name="connsiteY0" fmla="*/ 4709905 h 4709905"/>
              <a:gd name="connsiteX1" fmla="*/ 1573014 w 1573014"/>
              <a:gd name="connsiteY1" fmla="*/ 4709905 h 4709905"/>
              <a:gd name="connsiteX2" fmla="*/ 1573014 w 1573014"/>
              <a:gd name="connsiteY2" fmla="*/ 0 h 470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3014" h="4709905">
                <a:moveTo>
                  <a:pt x="0" y="4709905"/>
                </a:moveTo>
                <a:lnTo>
                  <a:pt x="1573014" y="4709905"/>
                </a:lnTo>
                <a:lnTo>
                  <a:pt x="1573014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4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Name of Initiative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6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: Emphasi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503504"/>
            <a:ext cx="12192000" cy="384735"/>
          </a:xfrm>
          <a:prstGeom prst="rect">
            <a:avLst/>
          </a:prstGeom>
          <a:solidFill>
            <a:srgbClr val="003D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002C77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>
          <a:xfrm>
            <a:off x="0" y="6503504"/>
            <a:ext cx="1600200" cy="384735"/>
          </a:xfrm>
          <a:custGeom>
            <a:avLst/>
            <a:gdLst>
              <a:gd name="connsiteX0" fmla="*/ 0 w 1600200"/>
              <a:gd name="connsiteY0" fmla="*/ 0 h 384735"/>
              <a:gd name="connsiteX1" fmla="*/ 1472137 w 1600200"/>
              <a:gd name="connsiteY1" fmla="*/ 0 h 384735"/>
              <a:gd name="connsiteX2" fmla="*/ 1600200 w 1600200"/>
              <a:gd name="connsiteY2" fmla="*/ 384735 h 384735"/>
              <a:gd name="connsiteX3" fmla="*/ 0 w 1600200"/>
              <a:gd name="connsiteY3" fmla="*/ 384735 h 38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200" h="384735">
                <a:moveTo>
                  <a:pt x="0" y="0"/>
                </a:moveTo>
                <a:lnTo>
                  <a:pt x="1472137" y="0"/>
                </a:lnTo>
                <a:lnTo>
                  <a:pt x="1600200" y="384735"/>
                </a:lnTo>
                <a:lnTo>
                  <a:pt x="0" y="384735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Name of Initiative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2" y="6595711"/>
            <a:ext cx="914444" cy="17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71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026944"/>
            <a:ext cx="10515600" cy="535531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Freeform 9"/>
          <p:cNvSpPr/>
          <p:nvPr userDrawn="1"/>
        </p:nvSpPr>
        <p:spPr>
          <a:xfrm rot="10800000" flipH="1">
            <a:off x="9377707" y="0"/>
            <a:ext cx="2814298" cy="6858000"/>
          </a:xfrm>
          <a:custGeom>
            <a:avLst/>
            <a:gdLst>
              <a:gd name="connsiteX0" fmla="*/ 0 w 2814298"/>
              <a:gd name="connsiteY0" fmla="*/ 6858000 h 6858000"/>
              <a:gd name="connsiteX1" fmla="*/ 2814298 w 2814298"/>
              <a:gd name="connsiteY1" fmla="*/ 6858000 h 6858000"/>
              <a:gd name="connsiteX2" fmla="*/ 2814298 w 2814298"/>
              <a:gd name="connsiteY2" fmla="*/ 0 h 6858000"/>
              <a:gd name="connsiteX3" fmla="*/ 2290436 w 281429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4298" h="6858000">
                <a:moveTo>
                  <a:pt x="0" y="6858000"/>
                </a:moveTo>
                <a:lnTo>
                  <a:pt x="2814298" y="6858000"/>
                </a:lnTo>
                <a:lnTo>
                  <a:pt x="2814298" y="0"/>
                </a:lnTo>
                <a:lnTo>
                  <a:pt x="2290436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 userDrawn="1"/>
        </p:nvSpPr>
        <p:spPr>
          <a:xfrm rot="5400000" flipV="1">
            <a:off x="7922680" y="2588676"/>
            <a:ext cx="2137767" cy="6400882"/>
          </a:xfrm>
          <a:custGeom>
            <a:avLst/>
            <a:gdLst>
              <a:gd name="connsiteX0" fmla="*/ 0 w 1573014"/>
              <a:gd name="connsiteY0" fmla="*/ 4709905 h 4709905"/>
              <a:gd name="connsiteX1" fmla="*/ 1573014 w 1573014"/>
              <a:gd name="connsiteY1" fmla="*/ 4709905 h 4709905"/>
              <a:gd name="connsiteX2" fmla="*/ 1573014 w 1573014"/>
              <a:gd name="connsiteY2" fmla="*/ 0 h 470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3014" h="4709905">
                <a:moveTo>
                  <a:pt x="0" y="4709905"/>
                </a:moveTo>
                <a:lnTo>
                  <a:pt x="1573014" y="4709905"/>
                </a:lnTo>
                <a:lnTo>
                  <a:pt x="1573014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31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Name of Initiative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20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89470"/>
            <a:ext cx="3932237" cy="86793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Name of Initiative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2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Name of Initiative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1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Name of Initiative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43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Name of Initiative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solidFill>
            <a:schemeClr val="accent1">
              <a:alpha val="85000"/>
            </a:schemeClr>
          </a:solidFill>
        </p:spPr>
        <p:txBody>
          <a:bodyPr lIns="274320" tIns="274320" rIns="274320" bIns="27432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31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503504"/>
            <a:ext cx="12192000" cy="3847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002C77"/>
              </a:solidFill>
            </a:endParaRPr>
          </a:p>
        </p:txBody>
      </p:sp>
      <p:sp>
        <p:nvSpPr>
          <p:cNvPr id="10" name="Freeform 9"/>
          <p:cNvSpPr/>
          <p:nvPr userDrawn="1"/>
        </p:nvSpPr>
        <p:spPr>
          <a:xfrm>
            <a:off x="0" y="6503504"/>
            <a:ext cx="1600200" cy="384735"/>
          </a:xfrm>
          <a:custGeom>
            <a:avLst/>
            <a:gdLst>
              <a:gd name="connsiteX0" fmla="*/ 0 w 1600200"/>
              <a:gd name="connsiteY0" fmla="*/ 0 h 384735"/>
              <a:gd name="connsiteX1" fmla="*/ 1472137 w 1600200"/>
              <a:gd name="connsiteY1" fmla="*/ 0 h 384735"/>
              <a:gd name="connsiteX2" fmla="*/ 1600200 w 1600200"/>
              <a:gd name="connsiteY2" fmla="*/ 384735 h 384735"/>
              <a:gd name="connsiteX3" fmla="*/ 0 w 1600200"/>
              <a:gd name="connsiteY3" fmla="*/ 384735 h 38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200" h="384735">
                <a:moveTo>
                  <a:pt x="0" y="0"/>
                </a:moveTo>
                <a:lnTo>
                  <a:pt x="1472137" y="0"/>
                </a:lnTo>
                <a:lnTo>
                  <a:pt x="1600200" y="384735"/>
                </a:lnTo>
                <a:lnTo>
                  <a:pt x="0" y="384735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52402" y="6595711"/>
            <a:ext cx="914444" cy="17309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0131"/>
          </a:xfrm>
          <a:prstGeom prst="rect">
            <a:avLst/>
          </a:prstGeom>
        </p:spPr>
        <p:txBody>
          <a:bodyPr vert="horz" lIns="0" tIns="45720" rIns="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10108"/>
            <a:ext cx="1051560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28904" y="651330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AFAFAF"/>
                </a:solidFill>
              </a:defRPr>
            </a:lvl1pPr>
          </a:lstStyle>
          <a:p>
            <a:r>
              <a:rPr lang="en-US" dirty="0"/>
              <a:t>Name of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0504" y="612629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rgbClr val="AFAFAF"/>
                </a:solidFill>
              </a:defRPr>
            </a:lvl1pPr>
          </a:lstStyle>
          <a:p>
            <a:fld id="{DD253308-F9C5-4FCB-8415-6DEE77C16A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3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3" r:id="rId5"/>
    <p:sldLayoutId id="2147483656" r:id="rId6"/>
    <p:sldLayoutId id="2147483654" r:id="rId7"/>
    <p:sldLayoutId id="2147483662" r:id="rId8"/>
    <p:sldLayoutId id="2147483663" r:id="rId9"/>
    <p:sldLayoutId id="2147483655" r:id="rId10"/>
    <p:sldLayoutId id="2147483659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C5093B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3000"/>
        </a:lnSpc>
        <a:spcBef>
          <a:spcPts val="800"/>
        </a:spcBef>
        <a:spcAft>
          <a:spcPts val="200"/>
        </a:spcAft>
        <a:buFont typeface="Arial" panose="020B0604020202020204" pitchFamily="34" charset="0"/>
        <a:buNone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13000"/>
        </a:lnSpc>
        <a:spcBef>
          <a:spcPts val="800"/>
        </a:spcBef>
        <a:spcAft>
          <a:spcPts val="200"/>
        </a:spcAft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3000"/>
        </a:lnSpc>
        <a:spcBef>
          <a:spcPts val="800"/>
        </a:spcBef>
        <a:spcAft>
          <a:spcPts val="200"/>
        </a:spcAft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13000"/>
        </a:lnSpc>
        <a:spcBef>
          <a:spcPts val="800"/>
        </a:spcBef>
        <a:spcAft>
          <a:spcPts val="200"/>
        </a:spcAft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3000"/>
        </a:lnSpc>
        <a:spcBef>
          <a:spcPts val="800"/>
        </a:spcBef>
        <a:spcAft>
          <a:spcPts val="200"/>
        </a:spcAft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and Generalization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672" y="4550000"/>
            <a:ext cx="9144000" cy="507383"/>
          </a:xfrm>
        </p:spPr>
        <p:txBody>
          <a:bodyPr/>
          <a:lstStyle/>
          <a:p>
            <a:r>
              <a:rPr lang="en-US" dirty="0"/>
              <a:t>Bradford Lynch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75672" y="5337129"/>
            <a:ext cx="9144000" cy="474874"/>
          </a:xfrm>
        </p:spPr>
        <p:txBody>
          <a:bodyPr/>
          <a:lstStyle/>
          <a:p>
            <a:r>
              <a:rPr lang="en-US" dirty="0"/>
              <a:t>STAT991 –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546370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Overparameterization and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222C-93A9-4245-B677-B4D89B3D5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82F5C5-ABA7-2A46-82EA-DDEEB47E9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1687578"/>
            <a:ext cx="5790623" cy="4281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B8ECAC-C880-D945-B5D5-A272C2CFEDF9}"/>
              </a:ext>
            </a:extLst>
          </p:cNvPr>
          <p:cNvSpPr txBox="1"/>
          <p:nvPr/>
        </p:nvSpPr>
        <p:spPr>
          <a:xfrm>
            <a:off x="7176656" y="6150593"/>
            <a:ext cx="46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Huang et al., 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83B807-9C1A-CE48-8339-CD296216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355" y="410063"/>
            <a:ext cx="2913897" cy="39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65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Overparameterization and Model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222C-93A9-4245-B677-B4D89B3D5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5C5DC-F628-1747-8C30-65536D55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042" y="1116431"/>
            <a:ext cx="6987915" cy="505835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6C8C1B5-1E0F-E34C-8F54-2BEA3DC7F3CD}"/>
              </a:ext>
            </a:extLst>
          </p:cNvPr>
          <p:cNvSpPr/>
          <p:nvPr/>
        </p:nvSpPr>
        <p:spPr>
          <a:xfrm rot="20813913">
            <a:off x="4424217" y="5914248"/>
            <a:ext cx="1237673" cy="52108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1FB710-F0B3-654C-8829-287320E02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104" y="-115535"/>
            <a:ext cx="2540000" cy="1441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364F8F-BDB3-754C-834E-BA00D7C3CCB0}"/>
              </a:ext>
            </a:extLst>
          </p:cNvPr>
          <p:cNvSpPr txBox="1"/>
          <p:nvPr/>
        </p:nvSpPr>
        <p:spPr>
          <a:xfrm>
            <a:off x="7176656" y="6150593"/>
            <a:ext cx="46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Bell and </a:t>
            </a:r>
            <a:r>
              <a:rPr lang="en-US" sz="1400" dirty="0" err="1"/>
              <a:t>Koren</a:t>
            </a:r>
            <a:r>
              <a:rPr lang="en-US" sz="1400" dirty="0"/>
              <a:t>, 2009</a:t>
            </a:r>
          </a:p>
        </p:txBody>
      </p:sp>
    </p:spTree>
    <p:extLst>
      <p:ext uri="{BB962C8B-B14F-4D97-AF65-F5344CB8AC3E}">
        <p14:creationId xmlns:p14="http://schemas.microsoft.com/office/powerpoint/2010/main" val="1275563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Capacity and Memorization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222C-93A9-4245-B677-B4D89B3D5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Empirically, it would seem that despite overparameterization, deep models generalize well</a:t>
            </a:r>
          </a:p>
          <a:p>
            <a:r>
              <a:rPr lang="en-US" dirty="0"/>
              <a:t>If we keep increasing the number of parameters, do we get to the point where the model is just memorizing the data?</a:t>
            </a:r>
          </a:p>
          <a:p>
            <a:r>
              <a:rPr lang="en-US" dirty="0"/>
              <a:t>What is the effective capacity of these models?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53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Capacity and Memorization – Randomized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222C-93A9-4245-B677-B4D89B3D5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investigate the capacity of deep models, we are going to corrupt the CIFAR10 dataset in various ways</a:t>
            </a:r>
          </a:p>
          <a:p>
            <a:r>
              <a:rPr lang="en-US" dirty="0"/>
              <a:t>	True Labels – No changes</a:t>
            </a:r>
          </a:p>
          <a:p>
            <a:r>
              <a:rPr lang="en-US" dirty="0"/>
              <a:t>	Partial Corruption – with prob p, randomly choose a new label</a:t>
            </a:r>
          </a:p>
          <a:p>
            <a:r>
              <a:rPr lang="en-US" dirty="0"/>
              <a:t>	Random Labels – all labels are random</a:t>
            </a:r>
          </a:p>
          <a:p>
            <a:r>
              <a:rPr lang="en-US" dirty="0"/>
              <a:t>	Shuffled Pixels – a random permutation of the pixels is chosen and applied to    			    all images in the training and test sets</a:t>
            </a:r>
          </a:p>
          <a:p>
            <a:r>
              <a:rPr lang="en-US" dirty="0"/>
              <a:t>	Random Pixels – a different random permutation is applied to each image</a:t>
            </a:r>
          </a:p>
          <a:p>
            <a:r>
              <a:rPr lang="en-US" dirty="0"/>
              <a:t>	Gaussian – a G </a:t>
            </a:r>
            <a:r>
              <a:rPr lang="en-US" dirty="0" err="1"/>
              <a:t>dist</a:t>
            </a:r>
            <a:r>
              <a:rPr lang="en-US" dirty="0"/>
              <a:t> is used to generate random pixels for each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54E52-4E9A-D546-BE4F-D2F84C34EE73}"/>
              </a:ext>
            </a:extLst>
          </p:cNvPr>
          <p:cNvSpPr txBox="1"/>
          <p:nvPr/>
        </p:nvSpPr>
        <p:spPr>
          <a:xfrm>
            <a:off x="7176656" y="6150593"/>
            <a:ext cx="46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Zhang, </a:t>
            </a:r>
            <a:r>
              <a:rPr lang="en-US" sz="1400" dirty="0" err="1"/>
              <a:t>Bengio</a:t>
            </a:r>
            <a:r>
              <a:rPr lang="en-US" sz="1400" dirty="0"/>
              <a:t>, Hardt, </a:t>
            </a:r>
            <a:r>
              <a:rPr lang="en-US" sz="1400" dirty="0" err="1"/>
              <a:t>Recht</a:t>
            </a:r>
            <a:r>
              <a:rPr lang="en-US" sz="1400" dirty="0"/>
              <a:t>, </a:t>
            </a:r>
            <a:r>
              <a:rPr lang="en-US" sz="1400" dirty="0" err="1"/>
              <a:t>Vinyals</a:t>
            </a:r>
            <a:r>
              <a:rPr lang="en-US" sz="1400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158119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FD0555-1BA7-5646-8E25-B04E2FBA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8" y="2062059"/>
            <a:ext cx="11826650" cy="40563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Capacity and Memorization – Randomized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222C-93A9-4245-B677-B4D89B3D5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any changes to model hyperparameters, SGD can fit the labels perfectly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9E0C6-30D9-FC4D-B27D-70104A642FFD}"/>
              </a:ext>
            </a:extLst>
          </p:cNvPr>
          <p:cNvSpPr txBox="1"/>
          <p:nvPr/>
        </p:nvSpPr>
        <p:spPr>
          <a:xfrm>
            <a:off x="7176656" y="6150593"/>
            <a:ext cx="46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Zhang, </a:t>
            </a:r>
            <a:r>
              <a:rPr lang="en-US" sz="1400" dirty="0" err="1"/>
              <a:t>Bengio</a:t>
            </a:r>
            <a:r>
              <a:rPr lang="en-US" sz="1400" dirty="0"/>
              <a:t>, Hardt, </a:t>
            </a:r>
            <a:r>
              <a:rPr lang="en-US" sz="1400" dirty="0" err="1"/>
              <a:t>Recht</a:t>
            </a:r>
            <a:r>
              <a:rPr lang="en-US" sz="1400" dirty="0"/>
              <a:t>, </a:t>
            </a:r>
            <a:r>
              <a:rPr lang="en-US" sz="1400" dirty="0" err="1"/>
              <a:t>Vinyals</a:t>
            </a:r>
            <a:r>
              <a:rPr lang="en-US" sz="1400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1594791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Regularization Affect Test Error?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222C-93A9-4245-B677-B4D89B3D5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9132"/>
            <a:ext cx="10515600" cy="4351338"/>
          </a:xfrm>
        </p:spPr>
        <p:txBody>
          <a:bodyPr/>
          <a:lstStyle/>
          <a:p>
            <a:r>
              <a:rPr lang="en-US" dirty="0"/>
              <a:t>Empirically, data augmentation is a more effective </a:t>
            </a:r>
            <a:r>
              <a:rPr lang="en-US" dirty="0" err="1"/>
              <a:t>regularizer</a:t>
            </a:r>
            <a:r>
              <a:rPr lang="en-US" dirty="0"/>
              <a:t> than L2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576E52-EDFD-5C46-894C-F1856841B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346" y="1403805"/>
            <a:ext cx="7220772" cy="4765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988140-BFA5-6C44-A4D1-3D6DFB9419C2}"/>
              </a:ext>
            </a:extLst>
          </p:cNvPr>
          <p:cNvSpPr txBox="1"/>
          <p:nvPr/>
        </p:nvSpPr>
        <p:spPr>
          <a:xfrm>
            <a:off x="7176656" y="6150593"/>
            <a:ext cx="46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Zhang, </a:t>
            </a:r>
            <a:r>
              <a:rPr lang="en-US" sz="1400" dirty="0" err="1"/>
              <a:t>Bengio</a:t>
            </a:r>
            <a:r>
              <a:rPr lang="en-US" sz="1400" dirty="0"/>
              <a:t>, Hardt, </a:t>
            </a:r>
            <a:r>
              <a:rPr lang="en-US" sz="1400" dirty="0" err="1"/>
              <a:t>Recht</a:t>
            </a:r>
            <a:r>
              <a:rPr lang="en-US" sz="1400" dirty="0"/>
              <a:t>, </a:t>
            </a:r>
            <a:r>
              <a:rPr lang="en-US" sz="1400" dirty="0" err="1"/>
              <a:t>Vinyals</a:t>
            </a:r>
            <a:r>
              <a:rPr lang="en-US" sz="1400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930701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Regularization Affect Test Error?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222C-93A9-4245-B677-B4D89B3D5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9132"/>
            <a:ext cx="10515600" cy="4351338"/>
          </a:xfrm>
        </p:spPr>
        <p:txBody>
          <a:bodyPr/>
          <a:lstStyle/>
          <a:p>
            <a:r>
              <a:rPr lang="en-US" dirty="0"/>
              <a:t>Batch-normalization has a marginal improvement on test error but appears to stabilize the training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853C51-6880-F842-AD91-A22023C1B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9" y="1778438"/>
            <a:ext cx="11120582" cy="4441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A1A8F7-C566-7143-AFD8-F75906C8A3CD}"/>
              </a:ext>
            </a:extLst>
          </p:cNvPr>
          <p:cNvSpPr txBox="1"/>
          <p:nvPr/>
        </p:nvSpPr>
        <p:spPr>
          <a:xfrm>
            <a:off x="7176656" y="6150593"/>
            <a:ext cx="46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Zhang, </a:t>
            </a:r>
            <a:r>
              <a:rPr lang="en-US" sz="1400" dirty="0" err="1"/>
              <a:t>Bengio</a:t>
            </a:r>
            <a:r>
              <a:rPr lang="en-US" sz="1400" dirty="0"/>
              <a:t>, Hardt, </a:t>
            </a:r>
            <a:r>
              <a:rPr lang="en-US" sz="1400" dirty="0" err="1"/>
              <a:t>Recht</a:t>
            </a:r>
            <a:r>
              <a:rPr lang="en-US" sz="1400" dirty="0"/>
              <a:t>, </a:t>
            </a:r>
            <a:r>
              <a:rPr lang="en-US" sz="1400" dirty="0" err="1"/>
              <a:t>Vinyals</a:t>
            </a:r>
            <a:r>
              <a:rPr lang="en-US" sz="1400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53538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on the Test 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54D2FA-7C1A-AA49-A2BA-6E58924E2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281A9-2745-0649-BDC8-EBCB331FB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39" y="1067224"/>
            <a:ext cx="5352152" cy="524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22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on the Test 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54D2FA-7C1A-AA49-A2BA-6E58924E2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281A9-2745-0649-BDC8-EBCB331FB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39" y="1067224"/>
            <a:ext cx="5352152" cy="5241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6D86C7-CFFB-C74C-A350-3B5779FEA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889" y="1122665"/>
            <a:ext cx="5102502" cy="409271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DB8CB8C-F8F4-2242-B552-4D83AF14FF04}"/>
              </a:ext>
            </a:extLst>
          </p:cNvPr>
          <p:cNvSpPr/>
          <p:nvPr/>
        </p:nvSpPr>
        <p:spPr>
          <a:xfrm>
            <a:off x="4687453" y="5671059"/>
            <a:ext cx="1052945" cy="61709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37D0D9-AED1-A744-8298-758562272795}"/>
              </a:ext>
            </a:extLst>
          </p:cNvPr>
          <p:cNvSpPr/>
          <p:nvPr/>
        </p:nvSpPr>
        <p:spPr>
          <a:xfrm>
            <a:off x="10684922" y="4466587"/>
            <a:ext cx="1052945" cy="61709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16778C9-9745-FD47-991A-437D7D3339F4}"/>
              </a:ext>
            </a:extLst>
          </p:cNvPr>
          <p:cNvCxnSpPr>
            <a:stCxn id="3" idx="6"/>
            <a:endCxn id="10" idx="2"/>
          </p:cNvCxnSpPr>
          <p:nvPr/>
        </p:nvCxnSpPr>
        <p:spPr>
          <a:xfrm flipV="1">
            <a:off x="5740398" y="4775135"/>
            <a:ext cx="4944524" cy="1204472"/>
          </a:xfrm>
          <a:prstGeom prst="curved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DA1CD8-FE88-1849-8374-E1111B02EB47}"/>
              </a:ext>
            </a:extLst>
          </p:cNvPr>
          <p:cNvSpPr txBox="1"/>
          <p:nvPr/>
        </p:nvSpPr>
        <p:spPr>
          <a:xfrm>
            <a:off x="8525164" y="5338618"/>
            <a:ext cx="319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Baidu used fake accounts to view the results of ~200 models on the test set</a:t>
            </a:r>
          </a:p>
        </p:txBody>
      </p:sp>
    </p:spTree>
    <p:extLst>
      <p:ext uri="{BB962C8B-B14F-4D97-AF65-F5344CB8AC3E}">
        <p14:creationId xmlns:p14="http://schemas.microsoft.com/office/powerpoint/2010/main" val="1370743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by GSD – Leakage of the 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222C-93A9-4245-B677-B4D89B3D5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“Graduate Student Descent” is the idea that a researcher trains a model, looks at the test error, and updates their beliefs about what makes a “good” model architecture</a:t>
            </a:r>
          </a:p>
          <a:p>
            <a:r>
              <a:rPr lang="en-US" dirty="0"/>
              <a:t>Overtime, information from the test set bleeds into the training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77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6AD0-2745-9742-B1C2-5127A31F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and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EDFFD-F44C-D340-8794-EC8AC19CC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 a mapping </a:t>
            </a:r>
            <a:r>
              <a:rPr lang="en-US" i="1" dirty="0"/>
              <a:t>f</a:t>
            </a:r>
            <a:r>
              <a:rPr lang="en-US" dirty="0"/>
              <a:t> from observed variables X</a:t>
            </a:r>
            <a:r>
              <a:rPr lang="en-US" baseline="-25000" dirty="0"/>
              <a:t>i</a:t>
            </a:r>
            <a:r>
              <a:rPr lang="en-US" dirty="0"/>
              <a:t> to an outcome Y</a:t>
            </a:r>
            <a:r>
              <a:rPr lang="en-US" baseline="-25000" dirty="0"/>
              <a:t>i</a:t>
            </a:r>
          </a:p>
          <a:p>
            <a:r>
              <a:rPr lang="en-US" dirty="0"/>
              <a:t>If prediction is our goal, hopefully this mapping is useful when X</a:t>
            </a:r>
            <a:r>
              <a:rPr lang="en-US" baseline="-25000" dirty="0"/>
              <a:t>i+1 </a:t>
            </a:r>
            <a:r>
              <a:rPr lang="en-US" dirty="0"/>
              <a:t>is observed</a:t>
            </a:r>
            <a:endParaRPr lang="en-US" baseline="-25000" dirty="0"/>
          </a:p>
          <a:p>
            <a:r>
              <a:rPr lang="en-US" dirty="0"/>
              <a:t>How can we know if </a:t>
            </a:r>
            <a:r>
              <a:rPr lang="en-US" i="1" dirty="0"/>
              <a:t>f</a:t>
            </a:r>
            <a:r>
              <a:rPr lang="en-US" dirty="0"/>
              <a:t> will be useful?</a:t>
            </a:r>
          </a:p>
          <a:p>
            <a:r>
              <a:rPr lang="en-US" dirty="0"/>
              <a:t>Or…</a:t>
            </a:r>
          </a:p>
          <a:p>
            <a:r>
              <a:rPr lang="en-US" dirty="0"/>
              <a:t>How well will f generalize to new data?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F2943-17F0-3446-9EE8-0131F19886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A3CF20-FE00-1343-A05B-1C85DBDCBB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082FBFE-62C8-6C4B-96A7-DE782D5A8F03}"/>
              </a:ext>
            </a:extLst>
          </p:cNvPr>
          <p:cNvSpPr/>
          <p:nvPr/>
        </p:nvSpPr>
        <p:spPr>
          <a:xfrm>
            <a:off x="3241964" y="4339028"/>
            <a:ext cx="1671782" cy="1570306"/>
          </a:xfrm>
          <a:custGeom>
            <a:avLst/>
            <a:gdLst>
              <a:gd name="connsiteX0" fmla="*/ 711200 w 1671782"/>
              <a:gd name="connsiteY0" fmla="*/ 18596 h 1570306"/>
              <a:gd name="connsiteX1" fmla="*/ 711200 w 1671782"/>
              <a:gd name="connsiteY1" fmla="*/ 18596 h 1570306"/>
              <a:gd name="connsiteX2" fmla="*/ 628073 w 1671782"/>
              <a:gd name="connsiteY2" fmla="*/ 27833 h 1570306"/>
              <a:gd name="connsiteX3" fmla="*/ 563418 w 1671782"/>
              <a:gd name="connsiteY3" fmla="*/ 46306 h 1570306"/>
              <a:gd name="connsiteX4" fmla="*/ 517236 w 1671782"/>
              <a:gd name="connsiteY4" fmla="*/ 64778 h 1570306"/>
              <a:gd name="connsiteX5" fmla="*/ 452582 w 1671782"/>
              <a:gd name="connsiteY5" fmla="*/ 110960 h 1570306"/>
              <a:gd name="connsiteX6" fmla="*/ 341745 w 1671782"/>
              <a:gd name="connsiteY6" fmla="*/ 184851 h 1570306"/>
              <a:gd name="connsiteX7" fmla="*/ 314036 w 1671782"/>
              <a:gd name="connsiteY7" fmla="*/ 221796 h 1570306"/>
              <a:gd name="connsiteX8" fmla="*/ 240145 w 1671782"/>
              <a:gd name="connsiteY8" fmla="*/ 277215 h 1570306"/>
              <a:gd name="connsiteX9" fmla="*/ 184727 w 1671782"/>
              <a:gd name="connsiteY9" fmla="*/ 341869 h 1570306"/>
              <a:gd name="connsiteX10" fmla="*/ 166254 w 1671782"/>
              <a:gd name="connsiteY10" fmla="*/ 369578 h 1570306"/>
              <a:gd name="connsiteX11" fmla="*/ 138545 w 1671782"/>
              <a:gd name="connsiteY11" fmla="*/ 406524 h 1570306"/>
              <a:gd name="connsiteX12" fmla="*/ 110836 w 1671782"/>
              <a:gd name="connsiteY12" fmla="*/ 452706 h 1570306"/>
              <a:gd name="connsiteX13" fmla="*/ 92363 w 1671782"/>
              <a:gd name="connsiteY13" fmla="*/ 480415 h 1570306"/>
              <a:gd name="connsiteX14" fmla="*/ 64654 w 1671782"/>
              <a:gd name="connsiteY14" fmla="*/ 526596 h 1570306"/>
              <a:gd name="connsiteX15" fmla="*/ 36945 w 1671782"/>
              <a:gd name="connsiteY15" fmla="*/ 563542 h 1570306"/>
              <a:gd name="connsiteX16" fmla="*/ 27709 w 1671782"/>
              <a:gd name="connsiteY16" fmla="*/ 609724 h 1570306"/>
              <a:gd name="connsiteX17" fmla="*/ 0 w 1671782"/>
              <a:gd name="connsiteY17" fmla="*/ 692851 h 1570306"/>
              <a:gd name="connsiteX18" fmla="*/ 9236 w 1671782"/>
              <a:gd name="connsiteY18" fmla="*/ 988415 h 1570306"/>
              <a:gd name="connsiteX19" fmla="*/ 55418 w 1671782"/>
              <a:gd name="connsiteY19" fmla="*/ 1080778 h 1570306"/>
              <a:gd name="connsiteX20" fmla="*/ 92363 w 1671782"/>
              <a:gd name="connsiteY20" fmla="*/ 1136196 h 1570306"/>
              <a:gd name="connsiteX21" fmla="*/ 129309 w 1671782"/>
              <a:gd name="connsiteY21" fmla="*/ 1200851 h 1570306"/>
              <a:gd name="connsiteX22" fmla="*/ 147782 w 1671782"/>
              <a:gd name="connsiteY22" fmla="*/ 1256269 h 1570306"/>
              <a:gd name="connsiteX23" fmla="*/ 166254 w 1671782"/>
              <a:gd name="connsiteY23" fmla="*/ 1283978 h 1570306"/>
              <a:gd name="connsiteX24" fmla="*/ 184727 w 1671782"/>
              <a:gd name="connsiteY24" fmla="*/ 1339396 h 1570306"/>
              <a:gd name="connsiteX25" fmla="*/ 277091 w 1671782"/>
              <a:gd name="connsiteY25" fmla="*/ 1450233 h 1570306"/>
              <a:gd name="connsiteX26" fmla="*/ 304800 w 1671782"/>
              <a:gd name="connsiteY26" fmla="*/ 1477942 h 1570306"/>
              <a:gd name="connsiteX27" fmla="*/ 415636 w 1671782"/>
              <a:gd name="connsiteY27" fmla="*/ 1533360 h 1570306"/>
              <a:gd name="connsiteX28" fmla="*/ 443345 w 1671782"/>
              <a:gd name="connsiteY28" fmla="*/ 1542596 h 1570306"/>
              <a:gd name="connsiteX29" fmla="*/ 628073 w 1671782"/>
              <a:gd name="connsiteY29" fmla="*/ 1533360 h 1570306"/>
              <a:gd name="connsiteX30" fmla="*/ 729673 w 1671782"/>
              <a:gd name="connsiteY30" fmla="*/ 1477942 h 1570306"/>
              <a:gd name="connsiteX31" fmla="*/ 785091 w 1671782"/>
              <a:gd name="connsiteY31" fmla="*/ 1459469 h 1570306"/>
              <a:gd name="connsiteX32" fmla="*/ 849745 w 1671782"/>
              <a:gd name="connsiteY32" fmla="*/ 1440996 h 1570306"/>
              <a:gd name="connsiteX33" fmla="*/ 914400 w 1671782"/>
              <a:gd name="connsiteY33" fmla="*/ 1404051 h 1570306"/>
              <a:gd name="connsiteX34" fmla="*/ 1200727 w 1671782"/>
              <a:gd name="connsiteY34" fmla="*/ 1431760 h 1570306"/>
              <a:gd name="connsiteX35" fmla="*/ 1256145 w 1671782"/>
              <a:gd name="connsiteY35" fmla="*/ 1450233 h 1570306"/>
              <a:gd name="connsiteX36" fmla="*/ 1311563 w 1671782"/>
              <a:gd name="connsiteY36" fmla="*/ 1487178 h 1570306"/>
              <a:gd name="connsiteX37" fmla="*/ 1339273 w 1671782"/>
              <a:gd name="connsiteY37" fmla="*/ 1505651 h 1570306"/>
              <a:gd name="connsiteX38" fmla="*/ 1422400 w 1671782"/>
              <a:gd name="connsiteY38" fmla="*/ 1570306 h 1570306"/>
              <a:gd name="connsiteX39" fmla="*/ 1459345 w 1671782"/>
              <a:gd name="connsiteY39" fmla="*/ 1561069 h 1570306"/>
              <a:gd name="connsiteX40" fmla="*/ 1487054 w 1671782"/>
              <a:gd name="connsiteY40" fmla="*/ 1505651 h 1570306"/>
              <a:gd name="connsiteX41" fmla="*/ 1505527 w 1671782"/>
              <a:gd name="connsiteY41" fmla="*/ 1477942 h 1570306"/>
              <a:gd name="connsiteX42" fmla="*/ 1524000 w 1671782"/>
              <a:gd name="connsiteY42" fmla="*/ 1422524 h 1570306"/>
              <a:gd name="connsiteX43" fmla="*/ 1533236 w 1671782"/>
              <a:gd name="connsiteY43" fmla="*/ 1394815 h 1570306"/>
              <a:gd name="connsiteX44" fmla="*/ 1524000 w 1671782"/>
              <a:gd name="connsiteY44" fmla="*/ 1173142 h 1570306"/>
              <a:gd name="connsiteX45" fmla="*/ 1450109 w 1671782"/>
              <a:gd name="connsiteY45" fmla="*/ 1108487 h 1570306"/>
              <a:gd name="connsiteX46" fmla="*/ 1394691 w 1671782"/>
              <a:gd name="connsiteY46" fmla="*/ 1080778 h 1570306"/>
              <a:gd name="connsiteX47" fmla="*/ 1339273 w 1671782"/>
              <a:gd name="connsiteY47" fmla="*/ 1043833 h 1570306"/>
              <a:gd name="connsiteX48" fmla="*/ 1283854 w 1671782"/>
              <a:gd name="connsiteY48" fmla="*/ 997651 h 1570306"/>
              <a:gd name="connsiteX49" fmla="*/ 1283854 w 1671782"/>
              <a:gd name="connsiteY49" fmla="*/ 859106 h 1570306"/>
              <a:gd name="connsiteX50" fmla="*/ 1293091 w 1671782"/>
              <a:gd name="connsiteY50" fmla="*/ 831396 h 1570306"/>
              <a:gd name="connsiteX51" fmla="*/ 1320800 w 1671782"/>
              <a:gd name="connsiteY51" fmla="*/ 803687 h 1570306"/>
              <a:gd name="connsiteX52" fmla="*/ 1376218 w 1671782"/>
              <a:gd name="connsiteY52" fmla="*/ 775978 h 1570306"/>
              <a:gd name="connsiteX53" fmla="*/ 1431636 w 1671782"/>
              <a:gd name="connsiteY53" fmla="*/ 739033 h 1570306"/>
              <a:gd name="connsiteX54" fmla="*/ 1487054 w 1671782"/>
              <a:gd name="connsiteY54" fmla="*/ 720560 h 1570306"/>
              <a:gd name="connsiteX55" fmla="*/ 1514763 w 1671782"/>
              <a:gd name="connsiteY55" fmla="*/ 702087 h 1570306"/>
              <a:gd name="connsiteX56" fmla="*/ 1542473 w 1671782"/>
              <a:gd name="connsiteY56" fmla="*/ 692851 h 1570306"/>
              <a:gd name="connsiteX57" fmla="*/ 1597891 w 1671782"/>
              <a:gd name="connsiteY57" fmla="*/ 655906 h 1570306"/>
              <a:gd name="connsiteX58" fmla="*/ 1634836 w 1671782"/>
              <a:gd name="connsiteY58" fmla="*/ 600487 h 1570306"/>
              <a:gd name="connsiteX59" fmla="*/ 1653309 w 1671782"/>
              <a:gd name="connsiteY59" fmla="*/ 545069 h 1570306"/>
              <a:gd name="connsiteX60" fmla="*/ 1662545 w 1671782"/>
              <a:gd name="connsiteY60" fmla="*/ 517360 h 1570306"/>
              <a:gd name="connsiteX61" fmla="*/ 1671782 w 1671782"/>
              <a:gd name="connsiteY61" fmla="*/ 480415 h 1570306"/>
              <a:gd name="connsiteX62" fmla="*/ 1662545 w 1671782"/>
              <a:gd name="connsiteY62" fmla="*/ 323396 h 1570306"/>
              <a:gd name="connsiteX63" fmla="*/ 1653309 w 1671782"/>
              <a:gd name="connsiteY63" fmla="*/ 295687 h 1570306"/>
              <a:gd name="connsiteX64" fmla="*/ 1625600 w 1671782"/>
              <a:gd name="connsiteY64" fmla="*/ 166378 h 1570306"/>
              <a:gd name="connsiteX65" fmla="*/ 1579418 w 1671782"/>
              <a:gd name="connsiteY65" fmla="*/ 83251 h 1570306"/>
              <a:gd name="connsiteX66" fmla="*/ 1551709 w 1671782"/>
              <a:gd name="connsiteY66" fmla="*/ 55542 h 1570306"/>
              <a:gd name="connsiteX67" fmla="*/ 1496291 w 1671782"/>
              <a:gd name="connsiteY67" fmla="*/ 37069 h 1570306"/>
              <a:gd name="connsiteX68" fmla="*/ 1468582 w 1671782"/>
              <a:gd name="connsiteY68" fmla="*/ 27833 h 1570306"/>
              <a:gd name="connsiteX69" fmla="*/ 1440873 w 1671782"/>
              <a:gd name="connsiteY69" fmla="*/ 18596 h 1570306"/>
              <a:gd name="connsiteX70" fmla="*/ 1385454 w 1671782"/>
              <a:gd name="connsiteY70" fmla="*/ 9360 h 1570306"/>
              <a:gd name="connsiteX71" fmla="*/ 1237673 w 1671782"/>
              <a:gd name="connsiteY71" fmla="*/ 18596 h 1570306"/>
              <a:gd name="connsiteX72" fmla="*/ 1182254 w 1671782"/>
              <a:gd name="connsiteY72" fmla="*/ 64778 h 1570306"/>
              <a:gd name="connsiteX73" fmla="*/ 1099127 w 1671782"/>
              <a:gd name="connsiteY73" fmla="*/ 110960 h 1570306"/>
              <a:gd name="connsiteX74" fmla="*/ 1006763 w 1671782"/>
              <a:gd name="connsiteY74" fmla="*/ 101724 h 1570306"/>
              <a:gd name="connsiteX75" fmla="*/ 951345 w 1671782"/>
              <a:gd name="connsiteY75" fmla="*/ 83251 h 1570306"/>
              <a:gd name="connsiteX76" fmla="*/ 868218 w 1671782"/>
              <a:gd name="connsiteY76" fmla="*/ 46306 h 1570306"/>
              <a:gd name="connsiteX77" fmla="*/ 840509 w 1671782"/>
              <a:gd name="connsiteY77" fmla="*/ 37069 h 1570306"/>
              <a:gd name="connsiteX78" fmla="*/ 812800 w 1671782"/>
              <a:gd name="connsiteY78" fmla="*/ 27833 h 1570306"/>
              <a:gd name="connsiteX79" fmla="*/ 757382 w 1671782"/>
              <a:gd name="connsiteY79" fmla="*/ 124 h 1570306"/>
              <a:gd name="connsiteX80" fmla="*/ 711200 w 1671782"/>
              <a:gd name="connsiteY80" fmla="*/ 18596 h 157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671782" h="1570306">
                <a:moveTo>
                  <a:pt x="711200" y="18596"/>
                </a:moveTo>
                <a:lnTo>
                  <a:pt x="711200" y="18596"/>
                </a:lnTo>
                <a:cubicBezTo>
                  <a:pt x="683491" y="21675"/>
                  <a:pt x="655628" y="23594"/>
                  <a:pt x="628073" y="27833"/>
                </a:cubicBezTo>
                <a:cubicBezTo>
                  <a:pt x="611608" y="30366"/>
                  <a:pt x="580217" y="40006"/>
                  <a:pt x="563418" y="46306"/>
                </a:cubicBezTo>
                <a:cubicBezTo>
                  <a:pt x="547894" y="52128"/>
                  <a:pt x="532065" y="57363"/>
                  <a:pt x="517236" y="64778"/>
                </a:cubicBezTo>
                <a:cubicBezTo>
                  <a:pt x="497699" y="74546"/>
                  <a:pt x="469313" y="100503"/>
                  <a:pt x="452582" y="110960"/>
                </a:cubicBezTo>
                <a:cubicBezTo>
                  <a:pt x="407990" y="138830"/>
                  <a:pt x="382174" y="130946"/>
                  <a:pt x="341745" y="184851"/>
                </a:cubicBezTo>
                <a:cubicBezTo>
                  <a:pt x="332509" y="197166"/>
                  <a:pt x="325426" y="211441"/>
                  <a:pt x="314036" y="221796"/>
                </a:cubicBezTo>
                <a:cubicBezTo>
                  <a:pt x="291255" y="242506"/>
                  <a:pt x="258618" y="252585"/>
                  <a:pt x="240145" y="277215"/>
                </a:cubicBezTo>
                <a:cubicBezTo>
                  <a:pt x="136375" y="415574"/>
                  <a:pt x="281211" y="226089"/>
                  <a:pt x="184727" y="341869"/>
                </a:cubicBezTo>
                <a:cubicBezTo>
                  <a:pt x="177620" y="350397"/>
                  <a:pt x="172706" y="360545"/>
                  <a:pt x="166254" y="369578"/>
                </a:cubicBezTo>
                <a:cubicBezTo>
                  <a:pt x="157306" y="382105"/>
                  <a:pt x="147084" y="393715"/>
                  <a:pt x="138545" y="406524"/>
                </a:cubicBezTo>
                <a:cubicBezTo>
                  <a:pt x="128587" y="421461"/>
                  <a:pt x="120351" y="437482"/>
                  <a:pt x="110836" y="452706"/>
                </a:cubicBezTo>
                <a:cubicBezTo>
                  <a:pt x="104953" y="462119"/>
                  <a:pt x="98246" y="471002"/>
                  <a:pt x="92363" y="480415"/>
                </a:cubicBezTo>
                <a:cubicBezTo>
                  <a:pt x="82848" y="495638"/>
                  <a:pt x="74612" y="511659"/>
                  <a:pt x="64654" y="526596"/>
                </a:cubicBezTo>
                <a:cubicBezTo>
                  <a:pt x="56115" y="539405"/>
                  <a:pt x="46181" y="551227"/>
                  <a:pt x="36945" y="563542"/>
                </a:cubicBezTo>
                <a:cubicBezTo>
                  <a:pt x="33866" y="578936"/>
                  <a:pt x="32673" y="594831"/>
                  <a:pt x="27709" y="609724"/>
                </a:cubicBezTo>
                <a:cubicBezTo>
                  <a:pt x="-10531" y="724444"/>
                  <a:pt x="26469" y="560499"/>
                  <a:pt x="0" y="692851"/>
                </a:cubicBezTo>
                <a:cubicBezTo>
                  <a:pt x="3079" y="791372"/>
                  <a:pt x="1478" y="890151"/>
                  <a:pt x="9236" y="988415"/>
                </a:cubicBezTo>
                <a:cubicBezTo>
                  <a:pt x="12922" y="1035104"/>
                  <a:pt x="31564" y="1046701"/>
                  <a:pt x="55418" y="1080778"/>
                </a:cubicBezTo>
                <a:cubicBezTo>
                  <a:pt x="68150" y="1098966"/>
                  <a:pt x="82434" y="1116339"/>
                  <a:pt x="92363" y="1136196"/>
                </a:cubicBezTo>
                <a:cubicBezTo>
                  <a:pt x="115800" y="1183071"/>
                  <a:pt x="103198" y="1161686"/>
                  <a:pt x="129309" y="1200851"/>
                </a:cubicBezTo>
                <a:cubicBezTo>
                  <a:pt x="135467" y="1219324"/>
                  <a:pt x="136981" y="1240067"/>
                  <a:pt x="147782" y="1256269"/>
                </a:cubicBezTo>
                <a:cubicBezTo>
                  <a:pt x="153939" y="1265505"/>
                  <a:pt x="161746" y="1273834"/>
                  <a:pt x="166254" y="1283978"/>
                </a:cubicBezTo>
                <a:cubicBezTo>
                  <a:pt x="174162" y="1301772"/>
                  <a:pt x="173926" y="1323194"/>
                  <a:pt x="184727" y="1339396"/>
                </a:cubicBezTo>
                <a:cubicBezTo>
                  <a:pt x="236164" y="1416552"/>
                  <a:pt x="205974" y="1379116"/>
                  <a:pt x="277091" y="1450233"/>
                </a:cubicBezTo>
                <a:cubicBezTo>
                  <a:pt x="286327" y="1459469"/>
                  <a:pt x="293932" y="1470696"/>
                  <a:pt x="304800" y="1477942"/>
                </a:cubicBezTo>
                <a:cubicBezTo>
                  <a:pt x="376418" y="1525687"/>
                  <a:pt x="339157" y="1507867"/>
                  <a:pt x="415636" y="1533360"/>
                </a:cubicBezTo>
                <a:lnTo>
                  <a:pt x="443345" y="1542596"/>
                </a:lnTo>
                <a:cubicBezTo>
                  <a:pt x="504921" y="1539517"/>
                  <a:pt x="566859" y="1540706"/>
                  <a:pt x="628073" y="1533360"/>
                </a:cubicBezTo>
                <a:cubicBezTo>
                  <a:pt x="687951" y="1526175"/>
                  <a:pt x="669720" y="1497927"/>
                  <a:pt x="729673" y="1477942"/>
                </a:cubicBezTo>
                <a:cubicBezTo>
                  <a:pt x="748146" y="1471784"/>
                  <a:pt x="766200" y="1464192"/>
                  <a:pt x="785091" y="1459469"/>
                </a:cubicBezTo>
                <a:cubicBezTo>
                  <a:pt x="803848" y="1454780"/>
                  <a:pt x="831188" y="1448949"/>
                  <a:pt x="849745" y="1440996"/>
                </a:cubicBezTo>
                <a:cubicBezTo>
                  <a:pt x="882563" y="1426931"/>
                  <a:pt x="886568" y="1422606"/>
                  <a:pt x="914400" y="1404051"/>
                </a:cubicBezTo>
                <a:cubicBezTo>
                  <a:pt x="1037701" y="1409412"/>
                  <a:pt x="1099087" y="1397879"/>
                  <a:pt x="1200727" y="1431760"/>
                </a:cubicBezTo>
                <a:cubicBezTo>
                  <a:pt x="1219200" y="1437918"/>
                  <a:pt x="1239943" y="1439432"/>
                  <a:pt x="1256145" y="1450233"/>
                </a:cubicBezTo>
                <a:lnTo>
                  <a:pt x="1311563" y="1487178"/>
                </a:lnTo>
                <a:cubicBezTo>
                  <a:pt x="1320800" y="1493336"/>
                  <a:pt x="1331423" y="1497801"/>
                  <a:pt x="1339273" y="1505651"/>
                </a:cubicBezTo>
                <a:cubicBezTo>
                  <a:pt x="1401575" y="1567953"/>
                  <a:pt x="1369907" y="1552807"/>
                  <a:pt x="1422400" y="1570306"/>
                </a:cubicBezTo>
                <a:cubicBezTo>
                  <a:pt x="1434715" y="1567227"/>
                  <a:pt x="1448783" y="1568110"/>
                  <a:pt x="1459345" y="1561069"/>
                </a:cubicBezTo>
                <a:cubicBezTo>
                  <a:pt x="1479199" y="1547833"/>
                  <a:pt x="1477833" y="1524093"/>
                  <a:pt x="1487054" y="1505651"/>
                </a:cubicBezTo>
                <a:cubicBezTo>
                  <a:pt x="1492018" y="1495722"/>
                  <a:pt x="1499369" y="1487178"/>
                  <a:pt x="1505527" y="1477942"/>
                </a:cubicBezTo>
                <a:lnTo>
                  <a:pt x="1524000" y="1422524"/>
                </a:lnTo>
                <a:lnTo>
                  <a:pt x="1533236" y="1394815"/>
                </a:lnTo>
                <a:cubicBezTo>
                  <a:pt x="1530157" y="1320924"/>
                  <a:pt x="1532167" y="1246645"/>
                  <a:pt x="1524000" y="1173142"/>
                </a:cubicBezTo>
                <a:cubicBezTo>
                  <a:pt x="1520921" y="1145434"/>
                  <a:pt x="1459344" y="1114644"/>
                  <a:pt x="1450109" y="1108487"/>
                </a:cubicBezTo>
                <a:cubicBezTo>
                  <a:pt x="1327113" y="1026490"/>
                  <a:pt x="1509400" y="1144505"/>
                  <a:pt x="1394691" y="1080778"/>
                </a:cubicBezTo>
                <a:cubicBezTo>
                  <a:pt x="1375284" y="1069996"/>
                  <a:pt x="1354972" y="1059531"/>
                  <a:pt x="1339273" y="1043833"/>
                </a:cubicBezTo>
                <a:cubicBezTo>
                  <a:pt x="1303713" y="1008275"/>
                  <a:pt x="1322431" y="1023370"/>
                  <a:pt x="1283854" y="997651"/>
                </a:cubicBezTo>
                <a:cubicBezTo>
                  <a:pt x="1264025" y="938163"/>
                  <a:pt x="1269504" y="966728"/>
                  <a:pt x="1283854" y="859106"/>
                </a:cubicBezTo>
                <a:cubicBezTo>
                  <a:pt x="1285141" y="849455"/>
                  <a:pt x="1287690" y="839497"/>
                  <a:pt x="1293091" y="831396"/>
                </a:cubicBezTo>
                <a:cubicBezTo>
                  <a:pt x="1300337" y="820528"/>
                  <a:pt x="1310765" y="812049"/>
                  <a:pt x="1320800" y="803687"/>
                </a:cubicBezTo>
                <a:cubicBezTo>
                  <a:pt x="1370000" y="762688"/>
                  <a:pt x="1326235" y="803747"/>
                  <a:pt x="1376218" y="775978"/>
                </a:cubicBezTo>
                <a:cubicBezTo>
                  <a:pt x="1395625" y="765196"/>
                  <a:pt x="1410574" y="746054"/>
                  <a:pt x="1431636" y="739033"/>
                </a:cubicBezTo>
                <a:lnTo>
                  <a:pt x="1487054" y="720560"/>
                </a:lnTo>
                <a:cubicBezTo>
                  <a:pt x="1496290" y="714402"/>
                  <a:pt x="1504834" y="707051"/>
                  <a:pt x="1514763" y="702087"/>
                </a:cubicBezTo>
                <a:cubicBezTo>
                  <a:pt x="1523471" y="697733"/>
                  <a:pt x="1533962" y="697579"/>
                  <a:pt x="1542473" y="692851"/>
                </a:cubicBezTo>
                <a:cubicBezTo>
                  <a:pt x="1561881" y="682069"/>
                  <a:pt x="1597891" y="655906"/>
                  <a:pt x="1597891" y="655906"/>
                </a:cubicBezTo>
                <a:cubicBezTo>
                  <a:pt x="1610206" y="637433"/>
                  <a:pt x="1627815" y="621549"/>
                  <a:pt x="1634836" y="600487"/>
                </a:cubicBezTo>
                <a:lnTo>
                  <a:pt x="1653309" y="545069"/>
                </a:lnTo>
                <a:cubicBezTo>
                  <a:pt x="1656388" y="535833"/>
                  <a:pt x="1660184" y="526805"/>
                  <a:pt x="1662545" y="517360"/>
                </a:cubicBezTo>
                <a:lnTo>
                  <a:pt x="1671782" y="480415"/>
                </a:lnTo>
                <a:cubicBezTo>
                  <a:pt x="1668703" y="428075"/>
                  <a:pt x="1667762" y="375566"/>
                  <a:pt x="1662545" y="323396"/>
                </a:cubicBezTo>
                <a:cubicBezTo>
                  <a:pt x="1661576" y="313708"/>
                  <a:pt x="1655051" y="305266"/>
                  <a:pt x="1653309" y="295687"/>
                </a:cubicBezTo>
                <a:cubicBezTo>
                  <a:pt x="1630009" y="167529"/>
                  <a:pt x="1661061" y="272757"/>
                  <a:pt x="1625600" y="166378"/>
                </a:cubicBezTo>
                <a:cubicBezTo>
                  <a:pt x="1613986" y="131536"/>
                  <a:pt x="1611174" y="115007"/>
                  <a:pt x="1579418" y="83251"/>
                </a:cubicBezTo>
                <a:cubicBezTo>
                  <a:pt x="1570182" y="74015"/>
                  <a:pt x="1563127" y="61886"/>
                  <a:pt x="1551709" y="55542"/>
                </a:cubicBezTo>
                <a:cubicBezTo>
                  <a:pt x="1534687" y="46086"/>
                  <a:pt x="1514764" y="43227"/>
                  <a:pt x="1496291" y="37069"/>
                </a:cubicBezTo>
                <a:lnTo>
                  <a:pt x="1468582" y="27833"/>
                </a:lnTo>
                <a:cubicBezTo>
                  <a:pt x="1459346" y="24754"/>
                  <a:pt x="1450477" y="20197"/>
                  <a:pt x="1440873" y="18596"/>
                </a:cubicBezTo>
                <a:lnTo>
                  <a:pt x="1385454" y="9360"/>
                </a:lnTo>
                <a:cubicBezTo>
                  <a:pt x="1336194" y="12439"/>
                  <a:pt x="1286425" y="10898"/>
                  <a:pt x="1237673" y="18596"/>
                </a:cubicBezTo>
                <a:cubicBezTo>
                  <a:pt x="1219924" y="21398"/>
                  <a:pt x="1193304" y="56184"/>
                  <a:pt x="1182254" y="64778"/>
                </a:cubicBezTo>
                <a:cubicBezTo>
                  <a:pt x="1134614" y="101832"/>
                  <a:pt x="1140935" y="97024"/>
                  <a:pt x="1099127" y="110960"/>
                </a:cubicBezTo>
                <a:cubicBezTo>
                  <a:pt x="1068339" y="107881"/>
                  <a:pt x="1037175" y="107426"/>
                  <a:pt x="1006763" y="101724"/>
                </a:cubicBezTo>
                <a:cubicBezTo>
                  <a:pt x="987625" y="98136"/>
                  <a:pt x="951345" y="83251"/>
                  <a:pt x="951345" y="83251"/>
                </a:cubicBezTo>
                <a:cubicBezTo>
                  <a:pt x="907433" y="53976"/>
                  <a:pt x="934170" y="68290"/>
                  <a:pt x="868218" y="46306"/>
                </a:cubicBezTo>
                <a:lnTo>
                  <a:pt x="840509" y="37069"/>
                </a:lnTo>
                <a:lnTo>
                  <a:pt x="812800" y="27833"/>
                </a:lnTo>
                <a:cubicBezTo>
                  <a:pt x="792844" y="14529"/>
                  <a:pt x="781718" y="3600"/>
                  <a:pt x="757382" y="124"/>
                </a:cubicBezTo>
                <a:cubicBezTo>
                  <a:pt x="745190" y="-1618"/>
                  <a:pt x="718897" y="15517"/>
                  <a:pt x="711200" y="185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X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78816EF-99AA-8A41-98EF-25580D17718D}"/>
              </a:ext>
            </a:extLst>
          </p:cNvPr>
          <p:cNvSpPr/>
          <p:nvPr/>
        </p:nvSpPr>
        <p:spPr>
          <a:xfrm>
            <a:off x="7019635" y="4494107"/>
            <a:ext cx="1182255" cy="1260147"/>
          </a:xfrm>
          <a:custGeom>
            <a:avLst/>
            <a:gdLst>
              <a:gd name="connsiteX0" fmla="*/ 0 w 1182255"/>
              <a:gd name="connsiteY0" fmla="*/ 166254 h 1260147"/>
              <a:gd name="connsiteX1" fmla="*/ 0 w 1182255"/>
              <a:gd name="connsiteY1" fmla="*/ 166254 h 1260147"/>
              <a:gd name="connsiteX2" fmla="*/ 175491 w 1182255"/>
              <a:gd name="connsiteY2" fmla="*/ 212436 h 1260147"/>
              <a:gd name="connsiteX3" fmla="*/ 221673 w 1182255"/>
              <a:gd name="connsiteY3" fmla="*/ 230909 h 1260147"/>
              <a:gd name="connsiteX4" fmla="*/ 277091 w 1182255"/>
              <a:gd name="connsiteY4" fmla="*/ 258618 h 1260147"/>
              <a:gd name="connsiteX5" fmla="*/ 341745 w 1182255"/>
              <a:gd name="connsiteY5" fmla="*/ 295563 h 1260147"/>
              <a:gd name="connsiteX6" fmla="*/ 369455 w 1182255"/>
              <a:gd name="connsiteY6" fmla="*/ 304800 h 1260147"/>
              <a:gd name="connsiteX7" fmla="*/ 443345 w 1182255"/>
              <a:gd name="connsiteY7" fmla="*/ 360218 h 1260147"/>
              <a:gd name="connsiteX8" fmla="*/ 480291 w 1182255"/>
              <a:gd name="connsiteY8" fmla="*/ 415636 h 1260147"/>
              <a:gd name="connsiteX9" fmla="*/ 498764 w 1182255"/>
              <a:gd name="connsiteY9" fmla="*/ 443345 h 1260147"/>
              <a:gd name="connsiteX10" fmla="*/ 508000 w 1182255"/>
              <a:gd name="connsiteY10" fmla="*/ 471054 h 1260147"/>
              <a:gd name="connsiteX11" fmla="*/ 526473 w 1182255"/>
              <a:gd name="connsiteY11" fmla="*/ 544945 h 1260147"/>
              <a:gd name="connsiteX12" fmla="*/ 526473 w 1182255"/>
              <a:gd name="connsiteY12" fmla="*/ 877454 h 1260147"/>
              <a:gd name="connsiteX13" fmla="*/ 517236 w 1182255"/>
              <a:gd name="connsiteY13" fmla="*/ 914400 h 1260147"/>
              <a:gd name="connsiteX14" fmla="*/ 544945 w 1182255"/>
              <a:gd name="connsiteY14" fmla="*/ 1145309 h 1260147"/>
              <a:gd name="connsiteX15" fmla="*/ 646545 w 1182255"/>
              <a:gd name="connsiteY15" fmla="*/ 1228436 h 1260147"/>
              <a:gd name="connsiteX16" fmla="*/ 701964 w 1182255"/>
              <a:gd name="connsiteY16" fmla="*/ 1246909 h 1260147"/>
              <a:gd name="connsiteX17" fmla="*/ 729673 w 1182255"/>
              <a:gd name="connsiteY17" fmla="*/ 1256145 h 1260147"/>
              <a:gd name="connsiteX18" fmla="*/ 1016000 w 1182255"/>
              <a:gd name="connsiteY18" fmla="*/ 1237673 h 1260147"/>
              <a:gd name="connsiteX19" fmla="*/ 1108364 w 1182255"/>
              <a:gd name="connsiteY19" fmla="*/ 1182254 h 1260147"/>
              <a:gd name="connsiteX20" fmla="*/ 1163782 w 1182255"/>
              <a:gd name="connsiteY20" fmla="*/ 1126836 h 1260147"/>
              <a:gd name="connsiteX21" fmla="*/ 1182255 w 1182255"/>
              <a:gd name="connsiteY21" fmla="*/ 1062182 h 1260147"/>
              <a:gd name="connsiteX22" fmla="*/ 1173018 w 1182255"/>
              <a:gd name="connsiteY22" fmla="*/ 895927 h 1260147"/>
              <a:gd name="connsiteX23" fmla="*/ 1154545 w 1182255"/>
              <a:gd name="connsiteY23" fmla="*/ 701963 h 1260147"/>
              <a:gd name="connsiteX24" fmla="*/ 1126836 w 1182255"/>
              <a:gd name="connsiteY24" fmla="*/ 646545 h 1260147"/>
              <a:gd name="connsiteX25" fmla="*/ 1108364 w 1182255"/>
              <a:gd name="connsiteY25" fmla="*/ 609600 h 1260147"/>
              <a:gd name="connsiteX26" fmla="*/ 1071418 w 1182255"/>
              <a:gd name="connsiteY26" fmla="*/ 554182 h 1260147"/>
              <a:gd name="connsiteX27" fmla="*/ 1043709 w 1182255"/>
              <a:gd name="connsiteY27" fmla="*/ 508000 h 1260147"/>
              <a:gd name="connsiteX28" fmla="*/ 979055 w 1182255"/>
              <a:gd name="connsiteY28" fmla="*/ 443345 h 1260147"/>
              <a:gd name="connsiteX29" fmla="*/ 951345 w 1182255"/>
              <a:gd name="connsiteY29" fmla="*/ 406400 h 1260147"/>
              <a:gd name="connsiteX30" fmla="*/ 914400 w 1182255"/>
              <a:gd name="connsiteY30" fmla="*/ 378691 h 1260147"/>
              <a:gd name="connsiteX31" fmla="*/ 886691 w 1182255"/>
              <a:gd name="connsiteY31" fmla="*/ 350982 h 1260147"/>
              <a:gd name="connsiteX32" fmla="*/ 849745 w 1182255"/>
              <a:gd name="connsiteY32" fmla="*/ 295563 h 1260147"/>
              <a:gd name="connsiteX33" fmla="*/ 812800 w 1182255"/>
              <a:gd name="connsiteY33" fmla="*/ 230909 h 1260147"/>
              <a:gd name="connsiteX34" fmla="*/ 794327 w 1182255"/>
              <a:gd name="connsiteY34" fmla="*/ 203200 h 1260147"/>
              <a:gd name="connsiteX35" fmla="*/ 738909 w 1182255"/>
              <a:gd name="connsiteY35" fmla="*/ 166254 h 1260147"/>
              <a:gd name="connsiteX36" fmla="*/ 674255 w 1182255"/>
              <a:gd name="connsiteY36" fmla="*/ 120073 h 1260147"/>
              <a:gd name="connsiteX37" fmla="*/ 544945 w 1182255"/>
              <a:gd name="connsiteY37" fmla="*/ 64654 h 1260147"/>
              <a:gd name="connsiteX38" fmla="*/ 508000 w 1182255"/>
              <a:gd name="connsiteY38" fmla="*/ 55418 h 1260147"/>
              <a:gd name="connsiteX39" fmla="*/ 387927 w 1182255"/>
              <a:gd name="connsiteY39" fmla="*/ 46182 h 1260147"/>
              <a:gd name="connsiteX40" fmla="*/ 304800 w 1182255"/>
              <a:gd name="connsiteY40" fmla="*/ 27709 h 1260147"/>
              <a:gd name="connsiteX41" fmla="*/ 267855 w 1182255"/>
              <a:gd name="connsiteY41" fmla="*/ 18473 h 1260147"/>
              <a:gd name="connsiteX42" fmla="*/ 193964 w 1182255"/>
              <a:gd name="connsiteY42" fmla="*/ 0 h 1260147"/>
              <a:gd name="connsiteX43" fmla="*/ 120073 w 1182255"/>
              <a:gd name="connsiteY43" fmla="*/ 9236 h 1260147"/>
              <a:gd name="connsiteX44" fmla="*/ 92364 w 1182255"/>
              <a:gd name="connsiteY44" fmla="*/ 27709 h 1260147"/>
              <a:gd name="connsiteX45" fmla="*/ 64655 w 1182255"/>
              <a:gd name="connsiteY45" fmla="*/ 36945 h 1260147"/>
              <a:gd name="connsiteX46" fmla="*/ 0 w 1182255"/>
              <a:gd name="connsiteY46" fmla="*/ 110836 h 1260147"/>
              <a:gd name="connsiteX47" fmla="*/ 0 w 1182255"/>
              <a:gd name="connsiteY47" fmla="*/ 166254 h 126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82255" h="1260147">
                <a:moveTo>
                  <a:pt x="0" y="166254"/>
                </a:moveTo>
                <a:lnTo>
                  <a:pt x="0" y="166254"/>
                </a:lnTo>
                <a:cubicBezTo>
                  <a:pt x="80543" y="182363"/>
                  <a:pt x="100217" y="182326"/>
                  <a:pt x="175491" y="212436"/>
                </a:cubicBezTo>
                <a:cubicBezTo>
                  <a:pt x="190885" y="218594"/>
                  <a:pt x="206844" y="223494"/>
                  <a:pt x="221673" y="230909"/>
                </a:cubicBezTo>
                <a:cubicBezTo>
                  <a:pt x="293290" y="266718"/>
                  <a:pt x="207446" y="235404"/>
                  <a:pt x="277091" y="258618"/>
                </a:cubicBezTo>
                <a:cubicBezTo>
                  <a:pt x="304921" y="277172"/>
                  <a:pt x="308931" y="281500"/>
                  <a:pt x="341745" y="295563"/>
                </a:cubicBezTo>
                <a:cubicBezTo>
                  <a:pt x="350694" y="299398"/>
                  <a:pt x="360218" y="301721"/>
                  <a:pt x="369455" y="304800"/>
                </a:cubicBezTo>
                <a:cubicBezTo>
                  <a:pt x="394085" y="323273"/>
                  <a:pt x="426267" y="334601"/>
                  <a:pt x="443345" y="360218"/>
                </a:cubicBezTo>
                <a:lnTo>
                  <a:pt x="480291" y="415636"/>
                </a:lnTo>
                <a:lnTo>
                  <a:pt x="498764" y="443345"/>
                </a:lnTo>
                <a:cubicBezTo>
                  <a:pt x="501843" y="452581"/>
                  <a:pt x="505438" y="461661"/>
                  <a:pt x="508000" y="471054"/>
                </a:cubicBezTo>
                <a:cubicBezTo>
                  <a:pt x="514680" y="495548"/>
                  <a:pt x="526473" y="544945"/>
                  <a:pt x="526473" y="544945"/>
                </a:cubicBezTo>
                <a:cubicBezTo>
                  <a:pt x="540757" y="702071"/>
                  <a:pt x="541431" y="660562"/>
                  <a:pt x="526473" y="877454"/>
                </a:cubicBezTo>
                <a:cubicBezTo>
                  <a:pt x="525600" y="890118"/>
                  <a:pt x="520315" y="902085"/>
                  <a:pt x="517236" y="914400"/>
                </a:cubicBezTo>
                <a:cubicBezTo>
                  <a:pt x="519050" y="952487"/>
                  <a:pt x="499246" y="1086552"/>
                  <a:pt x="544945" y="1145309"/>
                </a:cubicBezTo>
                <a:cubicBezTo>
                  <a:pt x="563025" y="1168555"/>
                  <a:pt x="617681" y="1218815"/>
                  <a:pt x="646545" y="1228436"/>
                </a:cubicBezTo>
                <a:lnTo>
                  <a:pt x="701964" y="1246909"/>
                </a:lnTo>
                <a:lnTo>
                  <a:pt x="729673" y="1256145"/>
                </a:lnTo>
                <a:cubicBezTo>
                  <a:pt x="734136" y="1255986"/>
                  <a:pt x="936240" y="1273123"/>
                  <a:pt x="1016000" y="1237673"/>
                </a:cubicBezTo>
                <a:cubicBezTo>
                  <a:pt x="1053125" y="1221172"/>
                  <a:pt x="1078792" y="1208868"/>
                  <a:pt x="1108364" y="1182254"/>
                </a:cubicBezTo>
                <a:cubicBezTo>
                  <a:pt x="1127782" y="1164778"/>
                  <a:pt x="1163782" y="1126836"/>
                  <a:pt x="1163782" y="1126836"/>
                </a:cubicBezTo>
                <a:cubicBezTo>
                  <a:pt x="1168136" y="1113772"/>
                  <a:pt x="1182255" y="1073775"/>
                  <a:pt x="1182255" y="1062182"/>
                </a:cubicBezTo>
                <a:cubicBezTo>
                  <a:pt x="1182255" y="1006678"/>
                  <a:pt x="1176277" y="951335"/>
                  <a:pt x="1173018" y="895927"/>
                </a:cubicBezTo>
                <a:cubicBezTo>
                  <a:pt x="1168162" y="813371"/>
                  <a:pt x="1171758" y="770813"/>
                  <a:pt x="1154545" y="701963"/>
                </a:cubicBezTo>
                <a:cubicBezTo>
                  <a:pt x="1145136" y="664328"/>
                  <a:pt x="1146904" y="681665"/>
                  <a:pt x="1126836" y="646545"/>
                </a:cubicBezTo>
                <a:cubicBezTo>
                  <a:pt x="1120005" y="634591"/>
                  <a:pt x="1115448" y="621406"/>
                  <a:pt x="1108364" y="609600"/>
                </a:cubicBezTo>
                <a:cubicBezTo>
                  <a:pt x="1096941" y="590562"/>
                  <a:pt x="1082841" y="573220"/>
                  <a:pt x="1071418" y="554182"/>
                </a:cubicBezTo>
                <a:cubicBezTo>
                  <a:pt x="1062182" y="538788"/>
                  <a:pt x="1053667" y="522937"/>
                  <a:pt x="1043709" y="508000"/>
                </a:cubicBezTo>
                <a:cubicBezTo>
                  <a:pt x="994451" y="434112"/>
                  <a:pt x="1040628" y="504917"/>
                  <a:pt x="979055" y="443345"/>
                </a:cubicBezTo>
                <a:cubicBezTo>
                  <a:pt x="968170" y="432460"/>
                  <a:pt x="962230" y="417285"/>
                  <a:pt x="951345" y="406400"/>
                </a:cubicBezTo>
                <a:cubicBezTo>
                  <a:pt x="940460" y="395515"/>
                  <a:pt x="926088" y="388709"/>
                  <a:pt x="914400" y="378691"/>
                </a:cubicBezTo>
                <a:cubicBezTo>
                  <a:pt x="904482" y="370190"/>
                  <a:pt x="894710" y="361293"/>
                  <a:pt x="886691" y="350982"/>
                </a:cubicBezTo>
                <a:cubicBezTo>
                  <a:pt x="873060" y="333457"/>
                  <a:pt x="849745" y="295563"/>
                  <a:pt x="849745" y="295563"/>
                </a:cubicBezTo>
                <a:cubicBezTo>
                  <a:pt x="834757" y="250598"/>
                  <a:pt x="847748" y="279836"/>
                  <a:pt x="812800" y="230909"/>
                </a:cubicBezTo>
                <a:cubicBezTo>
                  <a:pt x="806348" y="221876"/>
                  <a:pt x="802681" y="210510"/>
                  <a:pt x="794327" y="203200"/>
                </a:cubicBezTo>
                <a:cubicBezTo>
                  <a:pt x="777619" y="188580"/>
                  <a:pt x="756670" y="179575"/>
                  <a:pt x="738909" y="166254"/>
                </a:cubicBezTo>
                <a:cubicBezTo>
                  <a:pt x="726373" y="156852"/>
                  <a:pt x="690768" y="129080"/>
                  <a:pt x="674255" y="120073"/>
                </a:cubicBezTo>
                <a:cubicBezTo>
                  <a:pt x="629520" y="95672"/>
                  <a:pt x="593557" y="76807"/>
                  <a:pt x="544945" y="64654"/>
                </a:cubicBezTo>
                <a:cubicBezTo>
                  <a:pt x="532630" y="61575"/>
                  <a:pt x="520607" y="56901"/>
                  <a:pt x="508000" y="55418"/>
                </a:cubicBezTo>
                <a:cubicBezTo>
                  <a:pt x="468132" y="50728"/>
                  <a:pt x="427951" y="49261"/>
                  <a:pt x="387927" y="46182"/>
                </a:cubicBezTo>
                <a:cubicBezTo>
                  <a:pt x="297863" y="23664"/>
                  <a:pt x="410287" y="51150"/>
                  <a:pt x="304800" y="27709"/>
                </a:cubicBezTo>
                <a:cubicBezTo>
                  <a:pt x="292408" y="24955"/>
                  <a:pt x="280247" y="21227"/>
                  <a:pt x="267855" y="18473"/>
                </a:cubicBezTo>
                <a:cubicBezTo>
                  <a:pt x="200983" y="3612"/>
                  <a:pt x="243477" y="16504"/>
                  <a:pt x="193964" y="0"/>
                </a:cubicBezTo>
                <a:cubicBezTo>
                  <a:pt x="169334" y="3079"/>
                  <a:pt x="144020" y="2705"/>
                  <a:pt x="120073" y="9236"/>
                </a:cubicBezTo>
                <a:cubicBezTo>
                  <a:pt x="109363" y="12157"/>
                  <a:pt x="102293" y="22745"/>
                  <a:pt x="92364" y="27709"/>
                </a:cubicBezTo>
                <a:cubicBezTo>
                  <a:pt x="83656" y="32063"/>
                  <a:pt x="73891" y="33866"/>
                  <a:pt x="64655" y="36945"/>
                </a:cubicBezTo>
                <a:cubicBezTo>
                  <a:pt x="40024" y="53365"/>
                  <a:pt x="0" y="74916"/>
                  <a:pt x="0" y="110836"/>
                </a:cubicBezTo>
                <a:lnTo>
                  <a:pt x="0" y="1662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    Y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9DB5355-63E8-C440-91AC-A8CBF8E703F8}"/>
              </a:ext>
            </a:extLst>
          </p:cNvPr>
          <p:cNvSpPr/>
          <p:nvPr/>
        </p:nvSpPr>
        <p:spPr>
          <a:xfrm>
            <a:off x="5080000" y="4894833"/>
            <a:ext cx="2032000" cy="288823"/>
          </a:xfrm>
          <a:prstGeom prst="rightArrow">
            <a:avLst>
              <a:gd name="adj1" fmla="val 50000"/>
              <a:gd name="adj2" fmla="val 113958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42CD38-74F2-4346-88CD-897C3636B127}"/>
              </a:ext>
            </a:extLst>
          </p:cNvPr>
          <p:cNvSpPr txBox="1"/>
          <p:nvPr/>
        </p:nvSpPr>
        <p:spPr>
          <a:xfrm>
            <a:off x="5803323" y="5270559"/>
            <a:ext cx="38215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i="1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774290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by GSD – Leakage of the 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222C-93A9-4245-B677-B4D89B3D5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“Graduate Student Descent” is the idea that a researcher trains a model, looks at the test error, and updates their beliefs about what makes a “good” model architecture</a:t>
            </a:r>
          </a:p>
          <a:p>
            <a:r>
              <a:rPr lang="en-US" dirty="0"/>
              <a:t>Overtime, information from the test set bleeds into the training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4BBB35B-0B12-D64A-A4EA-151A1AEB0B55}"/>
              </a:ext>
            </a:extLst>
          </p:cNvPr>
          <p:cNvGraphicFramePr>
            <a:graphicFrameLocks noGrp="1"/>
          </p:cNvGraphicFramePr>
          <p:nvPr/>
        </p:nvGraphicFramePr>
        <p:xfrm>
          <a:off x="2462070" y="2980958"/>
          <a:ext cx="4127500" cy="3131185"/>
        </p:xfrm>
        <a:graphic>
          <a:graphicData uri="http://schemas.openxmlformats.org/drawingml/2006/table">
            <a:tbl>
              <a:tblPr/>
              <a:tblGrid>
                <a:gridCol w="965200">
                  <a:extLst>
                    <a:ext uri="{9D8B030D-6E8A-4147-A177-3AD203B41FA5}">
                      <a16:colId xmlns:a16="http://schemas.microsoft.com/office/drawing/2014/main" val="3859195105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88052594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199944245"/>
                    </a:ext>
                  </a:extLst>
                </a:gridCol>
              </a:tblGrid>
              <a:tr h="317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CIFAR10 SOTA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895946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Accuracy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08964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Raw pixels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64403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0128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features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7855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AlexNet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01084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14018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ResNet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1435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Wide ResNet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04374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Shake Shake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336526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DD3875CF-3137-0544-9058-3B9EF183A1A1}"/>
              </a:ext>
            </a:extLst>
          </p:cNvPr>
          <p:cNvSpPr/>
          <p:nvPr/>
        </p:nvSpPr>
        <p:spPr>
          <a:xfrm>
            <a:off x="6705602" y="4627418"/>
            <a:ext cx="683491" cy="149888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E6DCD-D333-0946-A6C1-44EE71C75866}"/>
              </a:ext>
            </a:extLst>
          </p:cNvPr>
          <p:cNvSpPr txBox="1"/>
          <p:nvPr/>
        </p:nvSpPr>
        <p:spPr>
          <a:xfrm>
            <a:off x="7444515" y="5190839"/>
            <a:ext cx="154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Models</a:t>
            </a:r>
          </a:p>
        </p:txBody>
      </p:sp>
    </p:spTree>
    <p:extLst>
      <p:ext uri="{BB962C8B-B14F-4D97-AF65-F5344CB8AC3E}">
        <p14:creationId xmlns:p14="http://schemas.microsoft.com/office/powerpoint/2010/main" val="3928357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by GSD – Leakage of the 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222C-93A9-4245-B677-B4D89B3D5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“Graduate Student Descent” is the idea that a researcher trains a model, looks at the test error, and updates their beliefs about what makes a “good” model architecture</a:t>
            </a:r>
          </a:p>
          <a:p>
            <a:r>
              <a:rPr lang="en-US" dirty="0"/>
              <a:t>Overtime, information from the test set bleeds into the training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4BBB35B-0B12-D64A-A4EA-151A1AEB0B55}"/>
              </a:ext>
            </a:extLst>
          </p:cNvPr>
          <p:cNvGraphicFramePr>
            <a:graphicFrameLocks noGrp="1"/>
          </p:cNvGraphicFramePr>
          <p:nvPr/>
        </p:nvGraphicFramePr>
        <p:xfrm>
          <a:off x="2462070" y="2980958"/>
          <a:ext cx="4127500" cy="3131185"/>
        </p:xfrm>
        <a:graphic>
          <a:graphicData uri="http://schemas.openxmlformats.org/drawingml/2006/table">
            <a:tbl>
              <a:tblPr/>
              <a:tblGrid>
                <a:gridCol w="965200">
                  <a:extLst>
                    <a:ext uri="{9D8B030D-6E8A-4147-A177-3AD203B41FA5}">
                      <a16:colId xmlns:a16="http://schemas.microsoft.com/office/drawing/2014/main" val="3859195105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88052594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199944245"/>
                    </a:ext>
                  </a:extLst>
                </a:gridCol>
              </a:tblGrid>
              <a:tr h="317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CIFAR10 SOTA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895946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Accuracy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08964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Raw pixels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64403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0128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features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7855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AlexNet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01084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14018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ResNet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1435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Wide ResNet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04374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Shake Shake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336526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DD3875CF-3137-0544-9058-3B9EF183A1A1}"/>
              </a:ext>
            </a:extLst>
          </p:cNvPr>
          <p:cNvSpPr/>
          <p:nvPr/>
        </p:nvSpPr>
        <p:spPr>
          <a:xfrm>
            <a:off x="6705602" y="4627418"/>
            <a:ext cx="683491" cy="149888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E6DCD-D333-0946-A6C1-44EE71C75866}"/>
              </a:ext>
            </a:extLst>
          </p:cNvPr>
          <p:cNvSpPr txBox="1"/>
          <p:nvPr/>
        </p:nvSpPr>
        <p:spPr>
          <a:xfrm>
            <a:off x="7444515" y="5190839"/>
            <a:ext cx="154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Models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0A6D5F2-1F0C-3B4D-9AB2-5BE2A53CC4AE}"/>
              </a:ext>
            </a:extLst>
          </p:cNvPr>
          <p:cNvSpPr/>
          <p:nvPr/>
        </p:nvSpPr>
        <p:spPr>
          <a:xfrm rot="10800000">
            <a:off x="7389091" y="4509230"/>
            <a:ext cx="1911412" cy="4618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48249-4735-9D45-A86A-4B153A9D8377}"/>
              </a:ext>
            </a:extLst>
          </p:cNvPr>
          <p:cNvSpPr txBox="1"/>
          <p:nvPr/>
        </p:nvSpPr>
        <p:spPr>
          <a:xfrm>
            <a:off x="9372082" y="4121743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this is about the limit of shallow models, is the rest of the improvement just overfitting?</a:t>
            </a:r>
          </a:p>
        </p:txBody>
      </p:sp>
    </p:spTree>
    <p:extLst>
      <p:ext uri="{BB962C8B-B14F-4D97-AF65-F5344CB8AC3E}">
        <p14:creationId xmlns:p14="http://schemas.microsoft.com/office/powerpoint/2010/main" val="2831509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222C-93A9-4245-B677-B4D89B3D5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well the advances in image classification performance from the past 5 years generalize?</a:t>
            </a:r>
          </a:p>
          <a:p>
            <a:r>
              <a:rPr lang="en-US" dirty="0"/>
              <a:t>To answer this question, </a:t>
            </a:r>
            <a:r>
              <a:rPr lang="en-US" dirty="0" err="1"/>
              <a:t>Roelfs</a:t>
            </a:r>
            <a:r>
              <a:rPr lang="en-US" dirty="0"/>
              <a:t>, Schmidt, Shankar, and </a:t>
            </a:r>
            <a:r>
              <a:rPr lang="en-US" dirty="0" err="1"/>
              <a:t>Recht</a:t>
            </a:r>
            <a:r>
              <a:rPr lang="en-US" dirty="0"/>
              <a:t> (2018) collect a new </a:t>
            </a:r>
            <a:r>
              <a:rPr lang="en-US" dirty="0" err="1"/>
              <a:t>i.i.d</a:t>
            </a:r>
            <a:r>
              <a:rPr lang="en-US" dirty="0"/>
              <a:t>. sample of CIFAR10 using the original sampling process (As closely as they can)</a:t>
            </a:r>
          </a:p>
          <a:p>
            <a:r>
              <a:rPr lang="en-US" dirty="0"/>
              <a:t>They then evaluate a suite of models on this new sample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0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Test 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3B76B-AF9A-9745-B0C7-3D28F76EC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4" y="1729623"/>
            <a:ext cx="11554691" cy="4509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9D598-5582-0D41-9A63-8D003BEA9784}"/>
              </a:ext>
            </a:extLst>
          </p:cNvPr>
          <p:cNvSpPr txBox="1"/>
          <p:nvPr/>
        </p:nvSpPr>
        <p:spPr>
          <a:xfrm>
            <a:off x="7176656" y="6150593"/>
            <a:ext cx="46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Roelfs</a:t>
            </a:r>
            <a:r>
              <a:rPr lang="en-US" sz="1400" dirty="0"/>
              <a:t>, Schmidt, Shankar, </a:t>
            </a:r>
            <a:r>
              <a:rPr lang="en-US" sz="1400" dirty="0" err="1"/>
              <a:t>Recht</a:t>
            </a:r>
            <a:r>
              <a:rPr lang="en-US" sz="1400" dirty="0"/>
              <a:t>, 2019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6E6D18-A101-DF46-A193-ECAEF3D0F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6767"/>
            <a:ext cx="10515600" cy="4351338"/>
          </a:xfrm>
        </p:spPr>
        <p:txBody>
          <a:bodyPr/>
          <a:lstStyle/>
          <a:p>
            <a:r>
              <a:rPr lang="en-US" dirty="0"/>
              <a:t>Accuracy drops, but the ordering of models is preserved and improvements on the original test set translates to at least as much gain on the new test set</a:t>
            </a:r>
          </a:p>
        </p:txBody>
      </p:sp>
    </p:spTree>
    <p:extLst>
      <p:ext uri="{BB962C8B-B14F-4D97-AF65-F5344CB8AC3E}">
        <p14:creationId xmlns:p14="http://schemas.microsoft.com/office/powerpoint/2010/main" val="3742717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The Drop in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222C-93A9-4245-B677-B4D89B3D5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S be the original sample from the underlying distribution D, S` be the resampling, and L be the loss of a model on a specific set of the data.</a:t>
            </a:r>
          </a:p>
          <a:p>
            <a:r>
              <a:rPr lang="en-US" dirty="0"/>
              <a:t>Decompose the loss between the original and new test sets 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13F60-E54A-5249-95AD-3B892C0E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18" y="2770917"/>
            <a:ext cx="8626764" cy="1012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8C3873-E9F2-1D4D-A6E6-B002853B8F59}"/>
              </a:ext>
            </a:extLst>
          </p:cNvPr>
          <p:cNvSpPr txBox="1"/>
          <p:nvPr/>
        </p:nvSpPr>
        <p:spPr>
          <a:xfrm>
            <a:off x="7176656" y="6150593"/>
            <a:ext cx="46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Roelfs</a:t>
            </a:r>
            <a:r>
              <a:rPr lang="en-US" sz="1400" dirty="0"/>
              <a:t>, Schmidt, Shankar, </a:t>
            </a:r>
            <a:r>
              <a:rPr lang="en-US" sz="1400" dirty="0" err="1"/>
              <a:t>Recht</a:t>
            </a:r>
            <a:r>
              <a:rPr lang="en-US" sz="14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696841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The Drop in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222C-93A9-4245-B677-B4D89B3D5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108"/>
            <a:ext cx="10515600" cy="4933674"/>
          </a:xfrm>
        </p:spPr>
        <p:txBody>
          <a:bodyPr/>
          <a:lstStyle/>
          <a:p>
            <a:r>
              <a:rPr lang="en-US" dirty="0"/>
              <a:t>Let S be the original sample from the underlying distribution D, S` be the resampling, and L be the loss of a model on a specific set of the data.</a:t>
            </a:r>
          </a:p>
          <a:p>
            <a:r>
              <a:rPr lang="en-US" dirty="0"/>
              <a:t>Decompose the loss between the original and new test sets 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the drop in accuracy solely due to </a:t>
            </a:r>
            <a:r>
              <a:rPr lang="en-US" b="1" dirty="0"/>
              <a:t>generalization</a:t>
            </a:r>
            <a:r>
              <a:rPr lang="en-US" dirty="0"/>
              <a:t> error?</a:t>
            </a:r>
          </a:p>
          <a:p>
            <a:r>
              <a:rPr lang="en-US" dirty="0"/>
              <a:t>Given the size of the new dataset, the 99.99% confidence interval for the out of sample accuracy is ±2%. </a:t>
            </a:r>
          </a:p>
          <a:p>
            <a:r>
              <a:rPr lang="en-US" dirty="0"/>
              <a:t>What if the resampling process systematically sampled harder observations?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13F60-E54A-5249-95AD-3B892C0E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18" y="2900221"/>
            <a:ext cx="8626764" cy="1012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8C3873-E9F2-1D4D-A6E6-B002853B8F59}"/>
              </a:ext>
            </a:extLst>
          </p:cNvPr>
          <p:cNvSpPr txBox="1"/>
          <p:nvPr/>
        </p:nvSpPr>
        <p:spPr>
          <a:xfrm>
            <a:off x="7176656" y="6150593"/>
            <a:ext cx="46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Roelfs</a:t>
            </a:r>
            <a:r>
              <a:rPr lang="en-US" sz="1400" dirty="0"/>
              <a:t>, Schmidt, Shankar, </a:t>
            </a:r>
            <a:r>
              <a:rPr lang="en-US" sz="1400" dirty="0" err="1"/>
              <a:t>Recht</a:t>
            </a:r>
            <a:r>
              <a:rPr lang="en-US" sz="14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506983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The Drop in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222C-93A9-4245-B677-B4D89B3D5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108"/>
            <a:ext cx="10515600" cy="4933674"/>
          </a:xfrm>
        </p:spPr>
        <p:txBody>
          <a:bodyPr/>
          <a:lstStyle/>
          <a:p>
            <a:r>
              <a:rPr lang="en-US" dirty="0"/>
              <a:t>Let S be the original sample from the underlying distribution D, S` be the resampling, and L be the loss of a model on a specific set of the data.</a:t>
            </a:r>
          </a:p>
          <a:p>
            <a:r>
              <a:rPr lang="en-US" dirty="0"/>
              <a:t>Decompose the loss between the original and new test sets 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the drop in accuracy due to </a:t>
            </a:r>
            <a:r>
              <a:rPr lang="en-US" b="1" dirty="0"/>
              <a:t>adaptivity</a:t>
            </a:r>
            <a:r>
              <a:rPr lang="en-US" dirty="0"/>
              <a:t>? E.g., training by GSD.</a:t>
            </a:r>
          </a:p>
          <a:p>
            <a:r>
              <a:rPr lang="en-US" dirty="0"/>
              <a:t>Hyperparameter tuning on the test set would contribute to the adaptivity gap, thus making the performance of the model dependent on the test set’s distribution.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13F60-E54A-5249-95AD-3B892C0E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18" y="2900221"/>
            <a:ext cx="8626764" cy="1012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8C3873-E9F2-1D4D-A6E6-B002853B8F59}"/>
              </a:ext>
            </a:extLst>
          </p:cNvPr>
          <p:cNvSpPr txBox="1"/>
          <p:nvPr/>
        </p:nvSpPr>
        <p:spPr>
          <a:xfrm>
            <a:off x="7176656" y="6150593"/>
            <a:ext cx="46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Roelfs</a:t>
            </a:r>
            <a:r>
              <a:rPr lang="en-US" sz="1400" dirty="0"/>
              <a:t>, Schmidt, Shankar, </a:t>
            </a:r>
            <a:r>
              <a:rPr lang="en-US" sz="1400" dirty="0" err="1"/>
              <a:t>Recht</a:t>
            </a:r>
            <a:r>
              <a:rPr lang="en-US" sz="14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3709234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The Drop in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222C-93A9-4245-B677-B4D89B3D5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108"/>
            <a:ext cx="10515600" cy="4933674"/>
          </a:xfrm>
        </p:spPr>
        <p:txBody>
          <a:bodyPr/>
          <a:lstStyle/>
          <a:p>
            <a:r>
              <a:rPr lang="en-US" dirty="0"/>
              <a:t>Let S be the original sample from the underlying distribution D, S` be the resampling, and L be the loss of a model on a specific set of the data.</a:t>
            </a:r>
          </a:p>
          <a:p>
            <a:r>
              <a:rPr lang="en-US" dirty="0"/>
              <a:t>Decompose the loss between the original and new test sets 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Distribution</a:t>
            </a:r>
            <a:r>
              <a:rPr lang="en-US" dirty="0"/>
              <a:t> gap?</a:t>
            </a:r>
          </a:p>
          <a:p>
            <a:r>
              <a:rPr lang="en-US" dirty="0"/>
              <a:t>The creation of CIFAR10 or ImageNet involves a complex process of sampling and labeling images. This was originally done using image search and </a:t>
            </a:r>
            <a:r>
              <a:rPr lang="en-US" dirty="0" err="1"/>
              <a:t>MTurk</a:t>
            </a:r>
            <a:r>
              <a:rPr lang="en-US" dirty="0"/>
              <a:t> nearly 10 years ago. It seems quite plausible that the distribution is different.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13F60-E54A-5249-95AD-3B892C0E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18" y="2900221"/>
            <a:ext cx="8626764" cy="1012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8C3873-E9F2-1D4D-A6E6-B002853B8F59}"/>
              </a:ext>
            </a:extLst>
          </p:cNvPr>
          <p:cNvSpPr txBox="1"/>
          <p:nvPr/>
        </p:nvSpPr>
        <p:spPr>
          <a:xfrm>
            <a:off x="7176656" y="6150593"/>
            <a:ext cx="46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Roelfs</a:t>
            </a:r>
            <a:r>
              <a:rPr lang="en-US" sz="1400" dirty="0"/>
              <a:t>, Schmidt, Shankar, </a:t>
            </a:r>
            <a:r>
              <a:rPr lang="en-US" sz="1400" dirty="0" err="1"/>
              <a:t>Recht</a:t>
            </a:r>
            <a:r>
              <a:rPr lang="en-US" sz="14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1914831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679" y="4465885"/>
            <a:ext cx="4030185" cy="9906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24400" y="914400"/>
            <a:ext cx="2743200" cy="3043608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68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6AD0-2745-9742-B1C2-5127A31F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EDFFD-F44C-D340-8794-EC8AC19CC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108"/>
            <a:ext cx="10515600" cy="4638110"/>
          </a:xfrm>
        </p:spPr>
        <p:txBody>
          <a:bodyPr>
            <a:normAutofit/>
          </a:bodyPr>
          <a:lstStyle/>
          <a:p>
            <a:r>
              <a:rPr lang="en-US" dirty="0"/>
              <a:t>Typically, </a:t>
            </a:r>
            <a:r>
              <a:rPr lang="en-US" i="1" dirty="0"/>
              <a:t>f</a:t>
            </a:r>
            <a:r>
              <a:rPr lang="en-US" dirty="0"/>
              <a:t> is estimated through empirical risk minimization:</a:t>
            </a:r>
          </a:p>
          <a:p>
            <a:r>
              <a:rPr lang="en-US" dirty="0"/>
              <a:t>Given a sample S of observations (Xi, Yi) </a:t>
            </a:r>
            <a:r>
              <a:rPr lang="en-US" dirty="0" err="1"/>
              <a:t>i.i.d</a:t>
            </a:r>
            <a:r>
              <a:rPr lang="en-US" dirty="0"/>
              <a:t>. from a distribution P, minimize the sample loss of </a:t>
            </a:r>
            <a:r>
              <a:rPr lang="en-US" i="1" dirty="0"/>
              <a:t>f</a:t>
            </a:r>
            <a:r>
              <a:rPr lang="en-US" dirty="0"/>
              <a:t> on 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Ideally this generalization error is small but how can we know?</a:t>
            </a:r>
          </a:p>
          <a:p>
            <a:r>
              <a:rPr lang="en-US" dirty="0"/>
              <a:t>Population risk is unknown. Holdout set?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F2943-17F0-3446-9EE8-0131F19886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A3CF20-FE00-1343-A05B-1C85DBDCBB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20EB2-4B4F-F548-9FA9-10ABEC06A9ED}"/>
                  </a:ext>
                </a:extLst>
              </p:cNvPr>
              <p:cNvSpPr txBox="1"/>
              <p:nvPr/>
            </p:nvSpPr>
            <p:spPr>
              <a:xfrm>
                <a:off x="1395696" y="3278547"/>
                <a:ext cx="3023905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20EB2-4B4F-F548-9FA9-10ABEC06A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696" y="3278547"/>
                <a:ext cx="3023905" cy="778931"/>
              </a:xfrm>
              <a:prstGeom prst="rect">
                <a:avLst/>
              </a:prstGeom>
              <a:blipFill>
                <a:blip r:embed="rId2"/>
                <a:stretch>
                  <a:fillRect l="-837" t="-109677" r="-1674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FC07FA-B671-4C42-A044-AC7631A79926}"/>
                  </a:ext>
                </a:extLst>
              </p:cNvPr>
              <p:cNvSpPr txBox="1"/>
              <p:nvPr/>
            </p:nvSpPr>
            <p:spPr>
              <a:xfrm>
                <a:off x="7318842" y="3529512"/>
                <a:ext cx="26674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FC07FA-B671-4C42-A044-AC7631A79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842" y="3529512"/>
                <a:ext cx="2667462" cy="276999"/>
              </a:xfrm>
              <a:prstGeom prst="rect">
                <a:avLst/>
              </a:prstGeom>
              <a:blipFill>
                <a:blip r:embed="rId3"/>
                <a:stretch>
                  <a:fillRect l="-1429" r="-238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46B2B3D-3967-664E-9D81-2DB31A7D9C05}"/>
              </a:ext>
            </a:extLst>
          </p:cNvPr>
          <p:cNvSpPr txBox="1"/>
          <p:nvPr/>
        </p:nvSpPr>
        <p:spPr>
          <a:xfrm>
            <a:off x="1058528" y="2748768"/>
            <a:ext cx="369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Minimize training loss: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81B4BE-8869-F048-BC79-12F7C9596CE9}"/>
              </a:ext>
            </a:extLst>
          </p:cNvPr>
          <p:cNvSpPr txBox="1"/>
          <p:nvPr/>
        </p:nvSpPr>
        <p:spPr>
          <a:xfrm>
            <a:off x="6775387" y="2748768"/>
            <a:ext cx="233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Population risk: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234625-D603-4745-8EF2-18522C5D408B}"/>
                  </a:ext>
                </a:extLst>
              </p:cNvPr>
              <p:cNvSpPr txBox="1"/>
              <p:nvPr/>
            </p:nvSpPr>
            <p:spPr>
              <a:xfrm>
                <a:off x="2709151" y="4172361"/>
                <a:ext cx="60570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𝐺𝑒𝑛𝑒𝑟𝑎𝑙𝑖𝑧𝑎𝑡𝑖𝑜𝑛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234625-D603-4745-8EF2-18522C5D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51" y="4172361"/>
                <a:ext cx="6057043" cy="430887"/>
              </a:xfrm>
              <a:prstGeom prst="rect">
                <a:avLst/>
              </a:prstGeom>
              <a:blipFill>
                <a:blip r:embed="rId4"/>
                <a:stretch>
                  <a:fillRect l="-628" t="-5882" b="-3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988D44-4543-764A-AEC6-2333470A38D1}"/>
                  </a:ext>
                </a:extLst>
              </p:cNvPr>
              <p:cNvSpPr txBox="1"/>
              <p:nvPr/>
            </p:nvSpPr>
            <p:spPr>
              <a:xfrm>
                <a:off x="2709150" y="5811088"/>
                <a:ext cx="63996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𝐺𝑒𝑛𝑒𝑟𝑎𝑙𝑖𝑧𝑎𝑡𝑖𝑜𝑛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988D44-4543-764A-AEC6-2333470A3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50" y="5811088"/>
                <a:ext cx="6399637" cy="430887"/>
              </a:xfrm>
              <a:prstGeom prst="rect">
                <a:avLst/>
              </a:prstGeom>
              <a:blipFill>
                <a:blip r:embed="rId5"/>
                <a:stretch>
                  <a:fillRect t="-5882" b="-3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803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AC64-A5A1-3447-9E58-654A2635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“Theorem”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679F9-F426-F247-ACDE-98E7114DC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Small training error implies that population risk equals the generalization error</a:t>
            </a:r>
          </a:p>
          <a:p>
            <a:r>
              <a:rPr lang="en-US" dirty="0"/>
              <a:t>Small or zero training error does </a:t>
            </a:r>
            <a:r>
              <a:rPr lang="en-US" b="1" i="1" dirty="0"/>
              <a:t>not</a:t>
            </a:r>
            <a:r>
              <a:rPr lang="en-US" dirty="0"/>
              <a:t> imply overfitting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E5CB5-7237-2642-9D7F-F7BE0FF70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8F714-F132-5F4B-B141-46053E4E7A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0D2784-1B5F-C147-A101-DF80681F9F1B}"/>
              </a:ext>
            </a:extLst>
          </p:cNvPr>
          <p:cNvCxnSpPr/>
          <p:nvPr/>
        </p:nvCxnSpPr>
        <p:spPr>
          <a:xfrm>
            <a:off x="3218873" y="6015463"/>
            <a:ext cx="5015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26AFDF-4A6D-D341-921D-18DF55BFC09C}"/>
              </a:ext>
            </a:extLst>
          </p:cNvPr>
          <p:cNvCxnSpPr>
            <a:cxnSpLocks/>
          </p:cNvCxnSpPr>
          <p:nvPr/>
        </p:nvCxnSpPr>
        <p:spPr>
          <a:xfrm flipV="1">
            <a:off x="3371273" y="3595536"/>
            <a:ext cx="0" cy="25723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C702F012-333A-E14E-9225-DF19A0EA256B}"/>
              </a:ext>
            </a:extLst>
          </p:cNvPr>
          <p:cNvSpPr/>
          <p:nvPr/>
        </p:nvSpPr>
        <p:spPr>
          <a:xfrm rot="10800000">
            <a:off x="3459018" y="2892054"/>
            <a:ext cx="5273963" cy="3001818"/>
          </a:xfrm>
          <a:prstGeom prst="arc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91D7E8-8DF1-4140-902F-D48482A552D2}"/>
                  </a:ext>
                </a:extLst>
              </p:cNvPr>
              <p:cNvSpPr txBox="1"/>
              <p:nvPr/>
            </p:nvSpPr>
            <p:spPr>
              <a:xfrm>
                <a:off x="3248045" y="1055990"/>
                <a:ext cx="4986173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91D7E8-8DF1-4140-902F-D48482A55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045" y="1055990"/>
                <a:ext cx="4986173" cy="486352"/>
              </a:xfrm>
              <a:prstGeom prst="rect">
                <a:avLst/>
              </a:prstGeom>
              <a:blipFill>
                <a:blip r:embed="rId2"/>
                <a:stretch>
                  <a:fillRect l="-1018" r="-1781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DDD0A6F-BF5A-EB4D-BC8F-3B66FA5CBA76}"/>
              </a:ext>
            </a:extLst>
          </p:cNvPr>
          <p:cNvSpPr txBox="1"/>
          <p:nvPr/>
        </p:nvSpPr>
        <p:spPr>
          <a:xfrm>
            <a:off x="2235082" y="1697118"/>
            <a:ext cx="181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Population Risk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73C64-F67C-644F-9356-A5B171F5EB11}"/>
              </a:ext>
            </a:extLst>
          </p:cNvPr>
          <p:cNvSpPr txBox="1"/>
          <p:nvPr/>
        </p:nvSpPr>
        <p:spPr>
          <a:xfrm>
            <a:off x="4563493" y="1670860"/>
            <a:ext cx="224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Generalization Error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74AC81-F8D0-BA44-8658-5CAF2C4D5D2D}"/>
              </a:ext>
            </a:extLst>
          </p:cNvPr>
          <p:cNvSpPr txBox="1"/>
          <p:nvPr/>
        </p:nvSpPr>
        <p:spPr>
          <a:xfrm>
            <a:off x="7323922" y="1670860"/>
            <a:ext cx="224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Error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732395-A40E-F947-BB62-DFA8A8EB2CA4}"/>
              </a:ext>
            </a:extLst>
          </p:cNvPr>
          <p:cNvSpPr txBox="1"/>
          <p:nvPr/>
        </p:nvSpPr>
        <p:spPr>
          <a:xfrm>
            <a:off x="9933195" y="6045365"/>
            <a:ext cx="14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Recht</a:t>
            </a:r>
            <a:r>
              <a:rPr lang="en-US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1679395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222C-93A9-4245-B677-B4D89B3D5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are highly overparameterized models, is it reasonable to expect that they won’t overfit the data? Do they have the capacity to memorize the data?</a:t>
            </a:r>
          </a:p>
          <a:p>
            <a:r>
              <a:rPr lang="en-US" dirty="0"/>
              <a:t>Under what conditions will they overfit?</a:t>
            </a:r>
          </a:p>
          <a:p>
            <a:r>
              <a:rPr lang="en-US" dirty="0"/>
              <a:t>Are larger models more likely to overfit the data?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36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222C-93A9-4245-B677-B4D89B3D5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Regularization is meant to ensure that the generalization error is small</a:t>
            </a:r>
          </a:p>
          <a:p>
            <a:r>
              <a:rPr lang="en-US" dirty="0"/>
              <a:t>Explicit</a:t>
            </a:r>
          </a:p>
          <a:p>
            <a:r>
              <a:rPr lang="en-US" dirty="0"/>
              <a:t>	Weight decay</a:t>
            </a:r>
          </a:p>
          <a:p>
            <a:r>
              <a:rPr lang="en-US" dirty="0"/>
              <a:t>	Dropout</a:t>
            </a:r>
          </a:p>
          <a:p>
            <a:r>
              <a:rPr lang="en-US" dirty="0"/>
              <a:t>	Data augmentation</a:t>
            </a:r>
          </a:p>
          <a:p>
            <a:r>
              <a:rPr lang="en-US" dirty="0"/>
              <a:t>Implicit</a:t>
            </a:r>
          </a:p>
          <a:p>
            <a:r>
              <a:rPr lang="en-US" dirty="0"/>
              <a:t>	Early-stopping</a:t>
            </a:r>
          </a:p>
          <a:p>
            <a:r>
              <a:rPr lang="en-US" dirty="0"/>
              <a:t>	Batch normalization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54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0131"/>
          </a:xfrm>
        </p:spPr>
        <p:txBody>
          <a:bodyPr/>
          <a:lstStyle/>
          <a:p>
            <a:r>
              <a:rPr lang="en-US" dirty="0"/>
              <a:t>How Does Regularization Affect Test Error?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52C706-C3AE-7C45-884D-927BDBF5C88A}"/>
              </a:ext>
            </a:extLst>
          </p:cNvPr>
          <p:cNvSpPr txBox="1">
            <a:spLocks/>
          </p:cNvSpPr>
          <p:nvPr/>
        </p:nvSpPr>
        <p:spPr>
          <a:xfrm>
            <a:off x="838200" y="1310108"/>
            <a:ext cx="11012056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Approach:</a:t>
            </a:r>
          </a:p>
          <a:p>
            <a:r>
              <a:rPr lang="en-US" dirty="0"/>
              <a:t>	Train a series of models on CIFAR10 but with regularization turned off</a:t>
            </a:r>
          </a:p>
          <a:p>
            <a:r>
              <a:rPr lang="en-US" dirty="0"/>
              <a:t>CIFAR10 (</a:t>
            </a:r>
            <a:r>
              <a:rPr lang="en-US" dirty="0" err="1"/>
              <a:t>Krizhevsky</a:t>
            </a:r>
            <a:r>
              <a:rPr lang="en-US" dirty="0"/>
              <a:t> &amp; Hinton, 2009):</a:t>
            </a:r>
          </a:p>
          <a:p>
            <a:r>
              <a:rPr lang="en-US" dirty="0"/>
              <a:t>	Image dataset with 10 classes and 50,000 training observations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B14856-E1D2-4944-90CD-3276784A269B}"/>
              </a:ext>
            </a:extLst>
          </p:cNvPr>
          <p:cNvSpPr txBox="1"/>
          <p:nvPr/>
        </p:nvSpPr>
        <p:spPr>
          <a:xfrm>
            <a:off x="7176656" y="6150593"/>
            <a:ext cx="46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Zhang, </a:t>
            </a:r>
            <a:r>
              <a:rPr lang="en-US" sz="1400" dirty="0" err="1"/>
              <a:t>Bengio</a:t>
            </a:r>
            <a:r>
              <a:rPr lang="en-US" sz="1400" dirty="0"/>
              <a:t>, Hardt, </a:t>
            </a:r>
            <a:r>
              <a:rPr lang="en-US" sz="1400" dirty="0" err="1"/>
              <a:t>Recht</a:t>
            </a:r>
            <a:r>
              <a:rPr lang="en-US" sz="1400" dirty="0"/>
              <a:t>, </a:t>
            </a:r>
            <a:r>
              <a:rPr lang="en-US" sz="1400" dirty="0" err="1"/>
              <a:t>Vinyals</a:t>
            </a:r>
            <a:r>
              <a:rPr lang="en-US" sz="1400" dirty="0"/>
              <a:t>, 2017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BEAC27-0992-484A-8206-D08D75F7D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232" y="3399634"/>
            <a:ext cx="3425536" cy="267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80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0131"/>
          </a:xfrm>
        </p:spPr>
        <p:txBody>
          <a:bodyPr/>
          <a:lstStyle/>
          <a:p>
            <a:r>
              <a:rPr lang="en-US" dirty="0"/>
              <a:t>How Does Regularization Affect Test Error?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90EC00D-4435-4742-AB5E-BCAC88A19F9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98799" y="4478761"/>
          <a:ext cx="5994401" cy="1536700"/>
        </p:xfrm>
        <a:graphic>
          <a:graphicData uri="http://schemas.openxmlformats.org/drawingml/2006/table">
            <a:tbl>
              <a:tblPr/>
              <a:tblGrid>
                <a:gridCol w="2234824">
                  <a:extLst>
                    <a:ext uri="{9D8B030D-6E8A-4147-A177-3AD203B41FA5}">
                      <a16:colId xmlns:a16="http://schemas.microsoft.com/office/drawing/2014/main" val="3632394323"/>
                    </a:ext>
                  </a:extLst>
                </a:gridCol>
                <a:gridCol w="1207756">
                  <a:extLst>
                    <a:ext uri="{9D8B030D-6E8A-4147-A177-3AD203B41FA5}">
                      <a16:colId xmlns:a16="http://schemas.microsoft.com/office/drawing/2014/main" val="2678894822"/>
                    </a:ext>
                  </a:extLst>
                </a:gridCol>
                <a:gridCol w="469155">
                  <a:extLst>
                    <a:ext uri="{9D8B030D-6E8A-4147-A177-3AD203B41FA5}">
                      <a16:colId xmlns:a16="http://schemas.microsoft.com/office/drawing/2014/main" val="4106883800"/>
                    </a:ext>
                  </a:extLst>
                </a:gridCol>
                <a:gridCol w="1055598">
                  <a:extLst>
                    <a:ext uri="{9D8B030D-6E8A-4147-A177-3AD203B41FA5}">
                      <a16:colId xmlns:a16="http://schemas.microsoft.com/office/drawing/2014/main" val="559315345"/>
                    </a:ext>
                  </a:extLst>
                </a:gridCol>
                <a:gridCol w="1027068">
                  <a:extLst>
                    <a:ext uri="{9D8B030D-6E8A-4147-A177-3AD203B41FA5}">
                      <a16:colId xmlns:a16="http://schemas.microsoft.com/office/drawing/2014/main" val="3186234127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Parameters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p/n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Loss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Error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457035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CudaConvNet (W/Reg)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145578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4756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CudaConvNet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145578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6751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MicroInception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1649402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03035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ResNet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2401440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09906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52C706-C3AE-7C45-884D-927BDBF5C88A}"/>
              </a:ext>
            </a:extLst>
          </p:cNvPr>
          <p:cNvSpPr txBox="1">
            <a:spLocks/>
          </p:cNvSpPr>
          <p:nvPr/>
        </p:nvSpPr>
        <p:spPr>
          <a:xfrm>
            <a:off x="838200" y="1310108"/>
            <a:ext cx="11012056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Approach:</a:t>
            </a:r>
          </a:p>
          <a:p>
            <a:r>
              <a:rPr lang="en-US" dirty="0"/>
              <a:t>	Train a series of models on CIFAR10 but with regularization turned off</a:t>
            </a:r>
          </a:p>
          <a:p>
            <a:r>
              <a:rPr lang="en-US" dirty="0"/>
              <a:t>CIFAR10 (</a:t>
            </a:r>
            <a:r>
              <a:rPr lang="en-US" dirty="0" err="1"/>
              <a:t>Krizhevsky</a:t>
            </a:r>
            <a:r>
              <a:rPr lang="en-US" dirty="0"/>
              <a:t> &amp; Hinton, 2009):</a:t>
            </a:r>
          </a:p>
          <a:p>
            <a:r>
              <a:rPr lang="en-US" dirty="0"/>
              <a:t>	Image dataset with 10 classes and 50,000 training observations</a:t>
            </a:r>
          </a:p>
          <a:p>
            <a:endParaRPr lang="en-US" dirty="0"/>
          </a:p>
          <a:p>
            <a:r>
              <a:rPr lang="en-US" dirty="0"/>
              <a:t>Test error remains low, even without explicit regularization despite overparameterization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B14856-E1D2-4944-90CD-3276784A269B}"/>
              </a:ext>
            </a:extLst>
          </p:cNvPr>
          <p:cNvSpPr txBox="1"/>
          <p:nvPr/>
        </p:nvSpPr>
        <p:spPr>
          <a:xfrm>
            <a:off x="7176656" y="6150593"/>
            <a:ext cx="46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Zhang, </a:t>
            </a:r>
            <a:r>
              <a:rPr lang="en-US" sz="1400" dirty="0" err="1"/>
              <a:t>Bengio</a:t>
            </a:r>
            <a:r>
              <a:rPr lang="en-US" sz="1400" dirty="0"/>
              <a:t>, Hardt, </a:t>
            </a:r>
            <a:r>
              <a:rPr lang="en-US" sz="1400" dirty="0" err="1"/>
              <a:t>Recht</a:t>
            </a:r>
            <a:r>
              <a:rPr lang="en-US" sz="1400" dirty="0"/>
              <a:t>, </a:t>
            </a:r>
            <a:r>
              <a:rPr lang="en-US" sz="1400" dirty="0" err="1"/>
              <a:t>Vinyals</a:t>
            </a:r>
            <a:r>
              <a:rPr lang="en-US" sz="1400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3104245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4316-ED39-B24E-B280-425FA8325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0131"/>
          </a:xfrm>
        </p:spPr>
        <p:txBody>
          <a:bodyPr/>
          <a:lstStyle/>
          <a:p>
            <a:r>
              <a:rPr lang="en-US" dirty="0"/>
              <a:t>How Does Regularization Affect Test Error?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4EA39-E228-9E45-AD4A-9DDD5372D8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STAT991 – Machine Learning and Generalization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D028-BE17-6D4C-A9EE-9317D9AA3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253308-F9C5-4FCB-8415-6DEE77C16A3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52C706-C3AE-7C45-884D-927BDBF5C88A}"/>
              </a:ext>
            </a:extLst>
          </p:cNvPr>
          <p:cNvSpPr txBox="1">
            <a:spLocks/>
          </p:cNvSpPr>
          <p:nvPr/>
        </p:nvSpPr>
        <p:spPr>
          <a:xfrm>
            <a:off x="838200" y="1310108"/>
            <a:ext cx="11012056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Approach:</a:t>
            </a:r>
          </a:p>
          <a:p>
            <a:r>
              <a:rPr lang="en-US" dirty="0"/>
              <a:t>	Train a series of models on ImageNet but with regularization turned off</a:t>
            </a:r>
          </a:p>
          <a:p>
            <a:r>
              <a:rPr lang="en-US" dirty="0"/>
              <a:t>ImageNet (</a:t>
            </a:r>
            <a:r>
              <a:rPr lang="en-US" dirty="0" err="1"/>
              <a:t>Russakovsky</a:t>
            </a:r>
            <a:r>
              <a:rPr lang="en-US" dirty="0"/>
              <a:t> et al., 2015):</a:t>
            </a:r>
          </a:p>
          <a:p>
            <a:r>
              <a:rPr lang="en-US" dirty="0"/>
              <a:t>	Image dataset with 1000 classes and n=1.3 million training observations</a:t>
            </a:r>
          </a:p>
          <a:p>
            <a:endParaRPr lang="en-US" dirty="0"/>
          </a:p>
          <a:p>
            <a:r>
              <a:rPr lang="en-US" dirty="0"/>
              <a:t>Test error again remains low without explicit regularization despite p &gt; 20*n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B14856-E1D2-4944-90CD-3276784A269B}"/>
              </a:ext>
            </a:extLst>
          </p:cNvPr>
          <p:cNvSpPr txBox="1"/>
          <p:nvPr/>
        </p:nvSpPr>
        <p:spPr>
          <a:xfrm>
            <a:off x="7176656" y="6150593"/>
            <a:ext cx="46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Szegedy</a:t>
            </a:r>
            <a:r>
              <a:rPr lang="en-US" sz="1400" dirty="0"/>
              <a:t>, </a:t>
            </a:r>
            <a:r>
              <a:rPr lang="en-US" sz="1400" dirty="0" err="1"/>
              <a:t>Vanhoucke</a:t>
            </a:r>
            <a:r>
              <a:rPr lang="en-US" sz="1400" dirty="0"/>
              <a:t>, </a:t>
            </a:r>
            <a:r>
              <a:rPr lang="en-US" sz="1400" dirty="0" err="1"/>
              <a:t>Ioffe</a:t>
            </a:r>
            <a:r>
              <a:rPr lang="en-US" sz="1400" dirty="0"/>
              <a:t>, </a:t>
            </a:r>
            <a:r>
              <a:rPr lang="en-US" sz="1400" dirty="0" err="1"/>
              <a:t>Shlens</a:t>
            </a:r>
            <a:r>
              <a:rPr lang="en-US" sz="1400" dirty="0"/>
              <a:t>, </a:t>
            </a:r>
            <a:r>
              <a:rPr lang="en-US" sz="1400" dirty="0" err="1"/>
              <a:t>Wojna</a:t>
            </a:r>
            <a:r>
              <a:rPr lang="en-US" sz="1400" dirty="0"/>
              <a:t>, 2015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3AD1F-FCAB-A249-BD63-F913CD187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355" y="410063"/>
            <a:ext cx="2913897" cy="390254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7B559B9-2243-1C4A-9D6E-5D1729C132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263616"/>
              </p:ext>
            </p:extLst>
          </p:nvPr>
        </p:nvGraphicFramePr>
        <p:xfrm>
          <a:off x="2413000" y="4369320"/>
          <a:ext cx="7365999" cy="1536700"/>
        </p:xfrm>
        <a:graphic>
          <a:graphicData uri="http://schemas.openxmlformats.org/drawingml/2006/table">
            <a:tbl>
              <a:tblPr/>
              <a:tblGrid>
                <a:gridCol w="1055455">
                  <a:extLst>
                    <a:ext uri="{9D8B030D-6E8A-4147-A177-3AD203B41FA5}">
                      <a16:colId xmlns:a16="http://schemas.microsoft.com/office/drawing/2014/main" val="1437017490"/>
                    </a:ext>
                  </a:extLst>
                </a:gridCol>
                <a:gridCol w="1664006">
                  <a:extLst>
                    <a:ext uri="{9D8B030D-6E8A-4147-A177-3AD203B41FA5}">
                      <a16:colId xmlns:a16="http://schemas.microsoft.com/office/drawing/2014/main" val="1428803181"/>
                    </a:ext>
                  </a:extLst>
                </a:gridCol>
                <a:gridCol w="1207593">
                  <a:extLst>
                    <a:ext uri="{9D8B030D-6E8A-4147-A177-3AD203B41FA5}">
                      <a16:colId xmlns:a16="http://schemas.microsoft.com/office/drawing/2014/main" val="479172820"/>
                    </a:ext>
                  </a:extLst>
                </a:gridCol>
                <a:gridCol w="1115676">
                  <a:extLst>
                    <a:ext uri="{9D8B030D-6E8A-4147-A177-3AD203B41FA5}">
                      <a16:colId xmlns:a16="http://schemas.microsoft.com/office/drawing/2014/main" val="3578366240"/>
                    </a:ext>
                  </a:extLst>
                </a:gridCol>
                <a:gridCol w="1207593">
                  <a:extLst>
                    <a:ext uri="{9D8B030D-6E8A-4147-A177-3AD203B41FA5}">
                      <a16:colId xmlns:a16="http://schemas.microsoft.com/office/drawing/2014/main" val="1192797615"/>
                    </a:ext>
                  </a:extLst>
                </a:gridCol>
                <a:gridCol w="1115676">
                  <a:extLst>
                    <a:ext uri="{9D8B030D-6E8A-4147-A177-3AD203B41FA5}">
                      <a16:colId xmlns:a16="http://schemas.microsoft.com/office/drawing/2014/main" val="3930000095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Fake Data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L2 Reg/Dropout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Top-1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Top-1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Top-5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Top-5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5886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23.40%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86355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4666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29.80%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3505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39.70%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753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248742"/>
      </p:ext>
    </p:extLst>
  </p:cSld>
  <p:clrMapOvr>
    <a:masterClrMapping/>
  </p:clrMapOvr>
</p:sld>
</file>

<file path=ppt/theme/theme1.xml><?xml version="1.0" encoding="utf-8"?>
<a:theme xmlns:a="http://schemas.openxmlformats.org/drawingml/2006/main" name="Wharton 2016 16:9">
  <a:themeElements>
    <a:clrScheme name="Wharton 2016">
      <a:dk1>
        <a:srgbClr val="2D2C41"/>
      </a:dk1>
      <a:lt1>
        <a:srgbClr val="FFFFFF"/>
      </a:lt1>
      <a:dk2>
        <a:srgbClr val="004785"/>
      </a:dk2>
      <a:lt2>
        <a:srgbClr val="EEEDEA"/>
      </a:lt2>
      <a:accent1>
        <a:srgbClr val="004785"/>
      </a:accent1>
      <a:accent2>
        <a:srgbClr val="A90533"/>
      </a:accent2>
      <a:accent3>
        <a:srgbClr val="026CB5"/>
      </a:accent3>
      <a:accent4>
        <a:srgbClr val="06AAFC"/>
      </a:accent4>
      <a:accent5>
        <a:srgbClr val="96227D"/>
      </a:accent5>
      <a:accent6>
        <a:srgbClr val="D7BC6A"/>
      </a:accent6>
      <a:hlink>
        <a:srgbClr val="06AAFC"/>
      </a:hlink>
      <a:folHlink>
        <a:srgbClr val="06AAFC"/>
      </a:folHlink>
    </a:clrScheme>
    <a:fontScheme name="Wharton 20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Theme_4x3</Template>
  <TotalTime>906</TotalTime>
  <Words>1806</Words>
  <Application>Microsoft Macintosh PowerPoint</Application>
  <PresentationFormat>Widescreen</PresentationFormat>
  <Paragraphs>315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 Math</vt:lpstr>
      <vt:lpstr>Garamond</vt:lpstr>
      <vt:lpstr>Wharton 2016 16:9</vt:lpstr>
      <vt:lpstr>Machine Learning and Generalization</vt:lpstr>
      <vt:lpstr>Machine Learning and Generalization</vt:lpstr>
      <vt:lpstr>Generalization Error</vt:lpstr>
      <vt:lpstr>Fundamental “Theorem” of Machine Learning</vt:lpstr>
      <vt:lpstr>Deep Neural Networks</vt:lpstr>
      <vt:lpstr>Regularization</vt:lpstr>
      <vt:lpstr>How Does Regularization Affect Test Error?</vt:lpstr>
      <vt:lpstr>How Does Regularization Affect Test Error?</vt:lpstr>
      <vt:lpstr>How Does Regularization Affect Test Error?</vt:lpstr>
      <vt:lpstr>Overparameterization and Model Accuracy</vt:lpstr>
      <vt:lpstr>Overparameterization and Model Accuracy</vt:lpstr>
      <vt:lpstr>Model Capacity and Memorization</vt:lpstr>
      <vt:lpstr>Model Capacity and Memorization – Randomized Data</vt:lpstr>
      <vt:lpstr>Model Capacity and Memorization – Randomized Data</vt:lpstr>
      <vt:lpstr>How Does Regularization Affect Test Error?</vt:lpstr>
      <vt:lpstr>How Does Regularization Affect Test Error?</vt:lpstr>
      <vt:lpstr>Training on the Test Set</vt:lpstr>
      <vt:lpstr>Training on the Test Set</vt:lpstr>
      <vt:lpstr>Training by GSD – Leakage of the Test Set</vt:lpstr>
      <vt:lpstr>Training by GSD – Leakage of the Test Set</vt:lpstr>
      <vt:lpstr>Training by GSD – Leakage of the Test Set</vt:lpstr>
      <vt:lpstr>A New Test Set</vt:lpstr>
      <vt:lpstr>A New Test Set</vt:lpstr>
      <vt:lpstr>Causes of The Drop in Accuracy</vt:lpstr>
      <vt:lpstr>Causes of The Drop in Accuracy</vt:lpstr>
      <vt:lpstr>Causes of The Drop in Accuracy</vt:lpstr>
      <vt:lpstr>Causes of The Drop in Accuracy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Byers</dc:creator>
  <cp:lastModifiedBy>Lynch, Bradford Lovering</cp:lastModifiedBy>
  <cp:revision>83</cp:revision>
  <dcterms:created xsi:type="dcterms:W3CDTF">2016-03-10T13:41:29Z</dcterms:created>
  <dcterms:modified xsi:type="dcterms:W3CDTF">2019-11-07T01:07:01Z</dcterms:modified>
</cp:coreProperties>
</file>